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6" r:id="rId3"/>
    <p:sldId id="258" r:id="rId4"/>
    <p:sldId id="264" r:id="rId5"/>
    <p:sldId id="260" r:id="rId6"/>
    <p:sldId id="265" r:id="rId7"/>
    <p:sldId id="259" r:id="rId8"/>
    <p:sldId id="261" r:id="rId9"/>
    <p:sldId id="262" r:id="rId10"/>
    <p:sldId id="263" r:id="rId11"/>
    <p:sldId id="267" r:id="rId12"/>
    <p:sldId id="268"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97" autoAdjust="0"/>
    <p:restoredTop sz="94660"/>
  </p:normalViewPr>
  <p:slideViewPr>
    <p:cSldViewPr snapToGrid="0">
      <p:cViewPr varScale="1">
        <p:scale>
          <a:sx n="197" d="100"/>
          <a:sy n="197" d="100"/>
        </p:scale>
        <p:origin x="130" y="245"/>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al Rabb" userId="3edf06299a4717ec" providerId="LiveId" clId="{6195755C-A322-4DF4-B72E-7F908D69F849}"/>
    <pc:docChg chg="undo custSel addSld modSld">
      <pc:chgData name="Kal Rabb" userId="3edf06299a4717ec" providerId="LiveId" clId="{6195755C-A322-4DF4-B72E-7F908D69F849}" dt="2020-07-08T17:14:38.018" v="789" actId="113"/>
      <pc:docMkLst>
        <pc:docMk/>
      </pc:docMkLst>
      <pc:sldChg chg="modSp mod">
        <pc:chgData name="Kal Rabb" userId="3edf06299a4717ec" providerId="LiveId" clId="{6195755C-A322-4DF4-B72E-7F908D69F849}" dt="2020-07-08T16:50:06.620" v="9" actId="6549"/>
        <pc:sldMkLst>
          <pc:docMk/>
          <pc:sldMk cId="1999529562" sldId="258"/>
        </pc:sldMkLst>
        <pc:spChg chg="mod">
          <ac:chgData name="Kal Rabb" userId="3edf06299a4717ec" providerId="LiveId" clId="{6195755C-A322-4DF4-B72E-7F908D69F849}" dt="2020-07-08T16:50:06.620" v="9" actId="6549"/>
          <ac:spMkLst>
            <pc:docMk/>
            <pc:sldMk cId="1999529562" sldId="258"/>
            <ac:spMk id="3" creationId="{237B94D8-9E2F-48BE-91AD-762C22478BE3}"/>
          </ac:spMkLst>
        </pc:spChg>
      </pc:sldChg>
      <pc:sldChg chg="modSp mod">
        <pc:chgData name="Kal Rabb" userId="3edf06299a4717ec" providerId="LiveId" clId="{6195755C-A322-4DF4-B72E-7F908D69F849}" dt="2020-07-08T16:50:44.668" v="13" actId="27636"/>
        <pc:sldMkLst>
          <pc:docMk/>
          <pc:sldMk cId="3432668920" sldId="259"/>
        </pc:sldMkLst>
        <pc:spChg chg="mod">
          <ac:chgData name="Kal Rabb" userId="3edf06299a4717ec" providerId="LiveId" clId="{6195755C-A322-4DF4-B72E-7F908D69F849}" dt="2020-07-08T16:50:44.668" v="13" actId="27636"/>
          <ac:spMkLst>
            <pc:docMk/>
            <pc:sldMk cId="3432668920" sldId="259"/>
            <ac:spMk id="3" creationId="{5AB0A788-EC8F-479E-B481-3C4BFAAA848C}"/>
          </ac:spMkLst>
        </pc:spChg>
      </pc:sldChg>
      <pc:sldChg chg="modSp mod">
        <pc:chgData name="Kal Rabb" userId="3edf06299a4717ec" providerId="LiveId" clId="{6195755C-A322-4DF4-B72E-7F908D69F849}" dt="2020-07-08T16:51:15.155" v="16" actId="20577"/>
        <pc:sldMkLst>
          <pc:docMk/>
          <pc:sldMk cId="84918494" sldId="261"/>
        </pc:sldMkLst>
        <pc:spChg chg="mod">
          <ac:chgData name="Kal Rabb" userId="3edf06299a4717ec" providerId="LiveId" clId="{6195755C-A322-4DF4-B72E-7F908D69F849}" dt="2020-07-08T16:51:15.155" v="16" actId="20577"/>
          <ac:spMkLst>
            <pc:docMk/>
            <pc:sldMk cId="84918494" sldId="261"/>
            <ac:spMk id="3" creationId="{A6C27357-3140-4368-BACD-EFE1A73FFF67}"/>
          </ac:spMkLst>
        </pc:spChg>
      </pc:sldChg>
      <pc:sldChg chg="addSp modSp new mod modClrScheme chgLayout">
        <pc:chgData name="Kal Rabb" userId="3edf06299a4717ec" providerId="LiveId" clId="{6195755C-A322-4DF4-B72E-7F908D69F849}" dt="2020-07-08T17:04:16.171" v="727" actId="1076"/>
        <pc:sldMkLst>
          <pc:docMk/>
          <pc:sldMk cId="1099119138" sldId="262"/>
        </pc:sldMkLst>
        <pc:spChg chg="mod ord">
          <ac:chgData name="Kal Rabb" userId="3edf06299a4717ec" providerId="LiveId" clId="{6195755C-A322-4DF4-B72E-7F908D69F849}" dt="2020-07-08T17:00:58.170" v="393" actId="20577"/>
          <ac:spMkLst>
            <pc:docMk/>
            <pc:sldMk cId="1099119138" sldId="262"/>
            <ac:spMk id="2" creationId="{17C43612-81B9-4DDC-9066-C5E4E953ABD7}"/>
          </ac:spMkLst>
        </pc:spChg>
        <pc:spChg chg="mod ord">
          <ac:chgData name="Kal Rabb" userId="3edf06299a4717ec" providerId="LiveId" clId="{6195755C-A322-4DF4-B72E-7F908D69F849}" dt="2020-07-08T17:00:51.064" v="384" actId="27636"/>
          <ac:spMkLst>
            <pc:docMk/>
            <pc:sldMk cId="1099119138" sldId="262"/>
            <ac:spMk id="3" creationId="{71A28458-7775-42AE-BC35-A07B9624FAAF}"/>
          </ac:spMkLst>
        </pc:spChg>
        <pc:spChg chg="add mod ord">
          <ac:chgData name="Kal Rabb" userId="3edf06299a4717ec" providerId="LiveId" clId="{6195755C-A322-4DF4-B72E-7F908D69F849}" dt="2020-07-08T17:01:03.769" v="403" actId="20577"/>
          <ac:spMkLst>
            <pc:docMk/>
            <pc:sldMk cId="1099119138" sldId="262"/>
            <ac:spMk id="4" creationId="{F2D2EEC0-F338-49FE-8F3E-27431495174D}"/>
          </ac:spMkLst>
        </pc:spChg>
        <pc:spChg chg="add mod ord">
          <ac:chgData name="Kal Rabb" userId="3edf06299a4717ec" providerId="LiveId" clId="{6195755C-A322-4DF4-B72E-7F908D69F849}" dt="2020-07-08T17:01:09.640" v="416" actId="20577"/>
          <ac:spMkLst>
            <pc:docMk/>
            <pc:sldMk cId="1099119138" sldId="262"/>
            <ac:spMk id="5" creationId="{FBAC64F5-DF26-491B-B13B-AE2E062CDAF0}"/>
          </ac:spMkLst>
        </pc:spChg>
        <pc:spChg chg="add mod ord">
          <ac:chgData name="Kal Rabb" userId="3edf06299a4717ec" providerId="LiveId" clId="{6195755C-A322-4DF4-B72E-7F908D69F849}" dt="2020-07-08T17:02:57.521" v="610" actId="20577"/>
          <ac:spMkLst>
            <pc:docMk/>
            <pc:sldMk cId="1099119138" sldId="262"/>
            <ac:spMk id="6" creationId="{AC81E887-1E67-4F72-A870-440D8BD5904A}"/>
          </ac:spMkLst>
        </pc:spChg>
        <pc:spChg chg="add mod">
          <ac:chgData name="Kal Rabb" userId="3edf06299a4717ec" providerId="LiveId" clId="{6195755C-A322-4DF4-B72E-7F908D69F849}" dt="2020-07-08T17:04:16.171" v="727" actId="1076"/>
          <ac:spMkLst>
            <pc:docMk/>
            <pc:sldMk cId="1099119138" sldId="262"/>
            <ac:spMk id="7" creationId="{D217AEF1-2644-4CA9-A412-DB389A76A5B9}"/>
          </ac:spMkLst>
        </pc:spChg>
      </pc:sldChg>
      <pc:sldChg chg="addSp delSp modSp new mod modClrScheme chgLayout">
        <pc:chgData name="Kal Rabb" userId="3edf06299a4717ec" providerId="LiveId" clId="{6195755C-A322-4DF4-B72E-7F908D69F849}" dt="2020-07-08T17:14:38.018" v="789" actId="113"/>
        <pc:sldMkLst>
          <pc:docMk/>
          <pc:sldMk cId="3391154580" sldId="263"/>
        </pc:sldMkLst>
        <pc:spChg chg="del mod ord">
          <ac:chgData name="Kal Rabb" userId="3edf06299a4717ec" providerId="LiveId" clId="{6195755C-A322-4DF4-B72E-7F908D69F849}" dt="2020-07-08T17:10:04.596" v="729" actId="700"/>
          <ac:spMkLst>
            <pc:docMk/>
            <pc:sldMk cId="3391154580" sldId="263"/>
            <ac:spMk id="2" creationId="{B7D86688-94A1-4126-BC23-411B272DA4AC}"/>
          </ac:spMkLst>
        </pc:spChg>
        <pc:spChg chg="del">
          <ac:chgData name="Kal Rabb" userId="3edf06299a4717ec" providerId="LiveId" clId="{6195755C-A322-4DF4-B72E-7F908D69F849}" dt="2020-07-08T17:10:04.596" v="729" actId="700"/>
          <ac:spMkLst>
            <pc:docMk/>
            <pc:sldMk cId="3391154580" sldId="263"/>
            <ac:spMk id="3" creationId="{937DD52B-4C0F-47F1-8606-C542C02F6C18}"/>
          </ac:spMkLst>
        </pc:spChg>
        <pc:spChg chg="del mod ord">
          <ac:chgData name="Kal Rabb" userId="3edf06299a4717ec" providerId="LiveId" clId="{6195755C-A322-4DF4-B72E-7F908D69F849}" dt="2020-07-08T17:10:04.596" v="729" actId="700"/>
          <ac:spMkLst>
            <pc:docMk/>
            <pc:sldMk cId="3391154580" sldId="263"/>
            <ac:spMk id="4" creationId="{A037450E-F9A5-4F1B-8263-22170446CCCA}"/>
          </ac:spMkLst>
        </pc:spChg>
        <pc:spChg chg="del">
          <ac:chgData name="Kal Rabb" userId="3edf06299a4717ec" providerId="LiveId" clId="{6195755C-A322-4DF4-B72E-7F908D69F849}" dt="2020-07-08T17:10:04.596" v="729" actId="700"/>
          <ac:spMkLst>
            <pc:docMk/>
            <pc:sldMk cId="3391154580" sldId="263"/>
            <ac:spMk id="5" creationId="{EFE50ECD-CD88-4CEB-A1BE-8757CE528821}"/>
          </ac:spMkLst>
        </pc:spChg>
        <pc:spChg chg="del mod ord">
          <ac:chgData name="Kal Rabb" userId="3edf06299a4717ec" providerId="LiveId" clId="{6195755C-A322-4DF4-B72E-7F908D69F849}" dt="2020-07-08T17:10:04.596" v="729" actId="700"/>
          <ac:spMkLst>
            <pc:docMk/>
            <pc:sldMk cId="3391154580" sldId="263"/>
            <ac:spMk id="6" creationId="{C9405271-826A-4AE9-AAC4-2CB00B051A34}"/>
          </ac:spMkLst>
        </pc:spChg>
        <pc:spChg chg="add mod ord">
          <ac:chgData name="Kal Rabb" userId="3edf06299a4717ec" providerId="LiveId" clId="{6195755C-A322-4DF4-B72E-7F908D69F849}" dt="2020-07-08T17:11:15.911" v="758" actId="5793"/>
          <ac:spMkLst>
            <pc:docMk/>
            <pc:sldMk cId="3391154580" sldId="263"/>
            <ac:spMk id="7" creationId="{E0B15F31-E8D1-4BC4-9FB0-D9F912FC61A3}"/>
          </ac:spMkLst>
        </pc:spChg>
        <pc:spChg chg="add mod ord">
          <ac:chgData name="Kal Rabb" userId="3edf06299a4717ec" providerId="LiveId" clId="{6195755C-A322-4DF4-B72E-7F908D69F849}" dt="2020-07-08T17:14:04.752" v="787" actId="113"/>
          <ac:spMkLst>
            <pc:docMk/>
            <pc:sldMk cId="3391154580" sldId="263"/>
            <ac:spMk id="8" creationId="{D036EA0B-A347-419B-BAC3-7A47D25CE746}"/>
          </ac:spMkLst>
        </pc:spChg>
        <pc:spChg chg="add mod ord">
          <ac:chgData name="Kal Rabb" userId="3edf06299a4717ec" providerId="LiveId" clId="{6195755C-A322-4DF4-B72E-7F908D69F849}" dt="2020-07-08T17:14:38.018" v="789" actId="113"/>
          <ac:spMkLst>
            <pc:docMk/>
            <pc:sldMk cId="3391154580" sldId="263"/>
            <ac:spMk id="9" creationId="{A6184F3F-0961-4707-9F0D-B25F6972A2D0}"/>
          </ac:spMkLst>
        </pc:spChg>
      </pc:sldChg>
    </pc:docChg>
  </pc:docChgLst>
  <pc:docChgLst>
    <pc:chgData name="Kal Rabb" userId="3edf06299a4717ec" providerId="LiveId" clId="{15FA9A29-1037-4431-AE3B-59AABD6A6F52}"/>
    <pc:docChg chg="undo custSel addSld delSld modSld">
      <pc:chgData name="Kal Rabb" userId="3edf06299a4717ec" providerId="LiveId" clId="{15FA9A29-1037-4431-AE3B-59AABD6A6F52}" dt="2020-05-30T22:11:35.227" v="102" actId="115"/>
      <pc:docMkLst>
        <pc:docMk/>
      </pc:docMkLst>
      <pc:sldChg chg="del">
        <pc:chgData name="Kal Rabb" userId="3edf06299a4717ec" providerId="LiveId" clId="{15FA9A29-1037-4431-AE3B-59AABD6A6F52}" dt="2020-05-30T22:07:07.903" v="2" actId="2696"/>
        <pc:sldMkLst>
          <pc:docMk/>
          <pc:sldMk cId="2678454889" sldId="257"/>
        </pc:sldMkLst>
      </pc:sldChg>
      <pc:sldChg chg="modSp mod">
        <pc:chgData name="Kal Rabb" userId="3edf06299a4717ec" providerId="LiveId" clId="{15FA9A29-1037-4431-AE3B-59AABD6A6F52}" dt="2020-05-30T22:07:31.634" v="7" actId="403"/>
        <pc:sldMkLst>
          <pc:docMk/>
          <pc:sldMk cId="1999529562" sldId="258"/>
        </pc:sldMkLst>
        <pc:spChg chg="mod">
          <ac:chgData name="Kal Rabb" userId="3edf06299a4717ec" providerId="LiveId" clId="{15FA9A29-1037-4431-AE3B-59AABD6A6F52}" dt="2020-05-30T22:07:31.634" v="7" actId="403"/>
          <ac:spMkLst>
            <pc:docMk/>
            <pc:sldMk cId="1999529562" sldId="258"/>
            <ac:spMk id="3" creationId="{237B94D8-9E2F-48BE-91AD-762C22478BE3}"/>
          </ac:spMkLst>
        </pc:spChg>
      </pc:sldChg>
      <pc:sldChg chg="modSp mod">
        <pc:chgData name="Kal Rabb" userId="3edf06299a4717ec" providerId="LiveId" clId="{15FA9A29-1037-4431-AE3B-59AABD6A6F52}" dt="2020-05-30T22:11:10.516" v="76" actId="27636"/>
        <pc:sldMkLst>
          <pc:docMk/>
          <pc:sldMk cId="3432668920" sldId="259"/>
        </pc:sldMkLst>
        <pc:spChg chg="mod">
          <ac:chgData name="Kal Rabb" userId="3edf06299a4717ec" providerId="LiveId" clId="{15FA9A29-1037-4431-AE3B-59AABD6A6F52}" dt="2020-05-30T22:11:10.516" v="76" actId="27636"/>
          <ac:spMkLst>
            <pc:docMk/>
            <pc:sldMk cId="3432668920" sldId="259"/>
            <ac:spMk id="3" creationId="{5AB0A788-EC8F-479E-B481-3C4BFAAA848C}"/>
          </ac:spMkLst>
        </pc:spChg>
      </pc:sldChg>
      <pc:sldChg chg="modSp mod">
        <pc:chgData name="Kal Rabb" userId="3edf06299a4717ec" providerId="LiveId" clId="{15FA9A29-1037-4431-AE3B-59AABD6A6F52}" dt="2020-05-30T22:09:51.694" v="56" actId="115"/>
        <pc:sldMkLst>
          <pc:docMk/>
          <pc:sldMk cId="4127855212" sldId="260"/>
        </pc:sldMkLst>
        <pc:spChg chg="mod">
          <ac:chgData name="Kal Rabb" userId="3edf06299a4717ec" providerId="LiveId" clId="{15FA9A29-1037-4431-AE3B-59AABD6A6F52}" dt="2020-05-30T22:09:51.694" v="56" actId="115"/>
          <ac:spMkLst>
            <pc:docMk/>
            <pc:sldMk cId="4127855212" sldId="260"/>
            <ac:spMk id="3" creationId="{E7F264FE-0572-4D70-A5F4-6F5CD113DFE8}"/>
          </ac:spMkLst>
        </pc:spChg>
      </pc:sldChg>
      <pc:sldChg chg="modSp new mod">
        <pc:chgData name="Kal Rabb" userId="3edf06299a4717ec" providerId="LiveId" clId="{15FA9A29-1037-4431-AE3B-59AABD6A6F52}" dt="2020-05-30T22:11:35.227" v="102" actId="115"/>
        <pc:sldMkLst>
          <pc:docMk/>
          <pc:sldMk cId="84918494" sldId="261"/>
        </pc:sldMkLst>
        <pc:spChg chg="mod">
          <ac:chgData name="Kal Rabb" userId="3edf06299a4717ec" providerId="LiveId" clId="{15FA9A29-1037-4431-AE3B-59AABD6A6F52}" dt="2020-05-30T22:11:19.801" v="94" actId="20577"/>
          <ac:spMkLst>
            <pc:docMk/>
            <pc:sldMk cId="84918494" sldId="261"/>
            <ac:spMk id="2" creationId="{8F3C6AA5-AD13-4EEF-8713-2E55BA569C7B}"/>
          </ac:spMkLst>
        </pc:spChg>
        <pc:spChg chg="mod">
          <ac:chgData name="Kal Rabb" userId="3edf06299a4717ec" providerId="LiveId" clId="{15FA9A29-1037-4431-AE3B-59AABD6A6F52}" dt="2020-05-30T22:11:35.227" v="102" actId="115"/>
          <ac:spMkLst>
            <pc:docMk/>
            <pc:sldMk cId="84918494" sldId="261"/>
            <ac:spMk id="3" creationId="{A6C27357-3140-4368-BACD-EFE1A73FFF67}"/>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C823AA74-5489-4B96-BAEE-96690C33A3F3}" type="datetimeFigureOut">
              <a:rPr lang="en-US" smtClean="0"/>
              <a:t>11/1/2022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955144-A2D5-4C86-9E08-A3F7472BDEB4}"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146171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823AA74-5489-4B96-BAEE-96690C33A3F3}" type="datetimeFigureOut">
              <a:rPr lang="en-US" smtClean="0"/>
              <a:t>11/1/2022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955144-A2D5-4C86-9E08-A3F7472BDEB4}" type="slidenum">
              <a:rPr lang="en-US" smtClean="0"/>
              <a:t>‹#›</a:t>
            </a:fld>
            <a:endParaRPr lang="en-US"/>
          </a:p>
        </p:txBody>
      </p:sp>
    </p:spTree>
    <p:extLst>
      <p:ext uri="{BB962C8B-B14F-4D97-AF65-F5344CB8AC3E}">
        <p14:creationId xmlns:p14="http://schemas.microsoft.com/office/powerpoint/2010/main" val="9270633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823AA74-5489-4B96-BAEE-96690C33A3F3}" type="datetimeFigureOut">
              <a:rPr lang="en-US" smtClean="0"/>
              <a:t>11/1/2022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955144-A2D5-4C86-9E08-A3F7472BDEB4}" type="slidenum">
              <a:rPr lang="en-US" smtClean="0"/>
              <a:t>‹#›</a:t>
            </a:fld>
            <a:endParaRPr lang="en-US"/>
          </a:p>
        </p:txBody>
      </p:sp>
    </p:spTree>
    <p:extLst>
      <p:ext uri="{BB962C8B-B14F-4D97-AF65-F5344CB8AC3E}">
        <p14:creationId xmlns:p14="http://schemas.microsoft.com/office/powerpoint/2010/main" val="3415017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823AA74-5489-4B96-BAEE-96690C33A3F3}" type="datetimeFigureOut">
              <a:rPr lang="en-US" smtClean="0"/>
              <a:t>11/1/2022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955144-A2D5-4C86-9E08-A3F7472BDEB4}" type="slidenum">
              <a:rPr lang="en-US" smtClean="0"/>
              <a:t>‹#›</a:t>
            </a:fld>
            <a:endParaRPr lang="en-US"/>
          </a:p>
        </p:txBody>
      </p:sp>
    </p:spTree>
    <p:extLst>
      <p:ext uri="{BB962C8B-B14F-4D97-AF65-F5344CB8AC3E}">
        <p14:creationId xmlns:p14="http://schemas.microsoft.com/office/powerpoint/2010/main" val="17201645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823AA74-5489-4B96-BAEE-96690C33A3F3}" type="datetimeFigureOut">
              <a:rPr lang="en-US" smtClean="0"/>
              <a:t>11/1/2022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955144-A2D5-4C86-9E08-A3F7472BDEB4}"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013376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823AA74-5489-4B96-BAEE-96690C33A3F3}" type="datetimeFigureOut">
              <a:rPr lang="en-US" smtClean="0"/>
              <a:t>11/1/2022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E955144-A2D5-4C86-9E08-A3F7472BDEB4}" type="slidenum">
              <a:rPr lang="en-US" smtClean="0"/>
              <a:t>‹#›</a:t>
            </a:fld>
            <a:endParaRPr lang="en-US"/>
          </a:p>
        </p:txBody>
      </p:sp>
    </p:spTree>
    <p:extLst>
      <p:ext uri="{BB962C8B-B14F-4D97-AF65-F5344CB8AC3E}">
        <p14:creationId xmlns:p14="http://schemas.microsoft.com/office/powerpoint/2010/main" val="31288282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823AA74-5489-4B96-BAEE-96690C33A3F3}" type="datetimeFigureOut">
              <a:rPr lang="en-US" smtClean="0"/>
              <a:t>11/1/2022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E955144-A2D5-4C86-9E08-A3F7472BDEB4}" type="slidenum">
              <a:rPr lang="en-US" smtClean="0"/>
              <a:t>‹#›</a:t>
            </a:fld>
            <a:endParaRPr lang="en-US"/>
          </a:p>
        </p:txBody>
      </p:sp>
    </p:spTree>
    <p:extLst>
      <p:ext uri="{BB962C8B-B14F-4D97-AF65-F5344CB8AC3E}">
        <p14:creationId xmlns:p14="http://schemas.microsoft.com/office/powerpoint/2010/main" val="1799006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823AA74-5489-4B96-BAEE-96690C33A3F3}" type="datetimeFigureOut">
              <a:rPr lang="en-US" smtClean="0"/>
              <a:t>11/1/2022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E955144-A2D5-4C86-9E08-A3F7472BDEB4}" type="slidenum">
              <a:rPr lang="en-US" smtClean="0"/>
              <a:t>‹#›</a:t>
            </a:fld>
            <a:endParaRPr lang="en-US"/>
          </a:p>
        </p:txBody>
      </p:sp>
    </p:spTree>
    <p:extLst>
      <p:ext uri="{BB962C8B-B14F-4D97-AF65-F5344CB8AC3E}">
        <p14:creationId xmlns:p14="http://schemas.microsoft.com/office/powerpoint/2010/main" val="20454258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C823AA74-5489-4B96-BAEE-96690C33A3F3}" type="datetimeFigureOut">
              <a:rPr lang="en-US" smtClean="0"/>
              <a:t>11/1/2022</a:t>
            </a:fld>
            <a:endParaRPr 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a:p>
        </p:txBody>
      </p:sp>
      <p:sp>
        <p:nvSpPr>
          <p:cNvPr id="9" name="Slide Number Placeholder 8"/>
          <p:cNvSpPr>
            <a:spLocks noGrp="1"/>
          </p:cNvSpPr>
          <p:nvPr>
            <p:ph type="sldNum" sz="quarter" idx="12"/>
          </p:nvPr>
        </p:nvSpPr>
        <p:spPr/>
        <p:txBody>
          <a:bodyPr/>
          <a:lstStyle/>
          <a:p>
            <a:fld id="{6E955144-A2D5-4C86-9E08-A3F7472BDEB4}" type="slidenum">
              <a:rPr lang="en-US" smtClean="0"/>
              <a:t>‹#›</a:t>
            </a:fld>
            <a:endParaRPr lang="en-US"/>
          </a:p>
        </p:txBody>
      </p:sp>
    </p:spTree>
    <p:extLst>
      <p:ext uri="{BB962C8B-B14F-4D97-AF65-F5344CB8AC3E}">
        <p14:creationId xmlns:p14="http://schemas.microsoft.com/office/powerpoint/2010/main" val="18752574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C823AA74-5489-4B96-BAEE-96690C33A3F3}" type="datetimeFigureOut">
              <a:rPr lang="en-US" smtClean="0"/>
              <a:t>11/1/2022</a:t>
            </a:fld>
            <a:endParaRPr lang="en-US"/>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6E955144-A2D5-4C86-9E08-A3F7472BDEB4}" type="slidenum">
              <a:rPr lang="en-US" smtClean="0"/>
              <a:t>‹#›</a:t>
            </a:fld>
            <a:endParaRPr lang="en-US"/>
          </a:p>
        </p:txBody>
      </p:sp>
    </p:spTree>
    <p:extLst>
      <p:ext uri="{BB962C8B-B14F-4D97-AF65-F5344CB8AC3E}">
        <p14:creationId xmlns:p14="http://schemas.microsoft.com/office/powerpoint/2010/main" val="26783537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823AA74-5489-4B96-BAEE-96690C33A3F3}" type="datetimeFigureOut">
              <a:rPr lang="en-US" smtClean="0"/>
              <a:t>11/1/2022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E955144-A2D5-4C86-9E08-A3F7472BDEB4}" type="slidenum">
              <a:rPr lang="en-US" smtClean="0"/>
              <a:t>‹#›</a:t>
            </a:fld>
            <a:endParaRPr lang="en-US"/>
          </a:p>
        </p:txBody>
      </p:sp>
    </p:spTree>
    <p:extLst>
      <p:ext uri="{BB962C8B-B14F-4D97-AF65-F5344CB8AC3E}">
        <p14:creationId xmlns:p14="http://schemas.microsoft.com/office/powerpoint/2010/main" val="608673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C823AA74-5489-4B96-BAEE-96690C33A3F3}" type="datetimeFigureOut">
              <a:rPr lang="en-US" smtClean="0"/>
              <a:t>11/1/2022</a:t>
            </a:fld>
            <a:endParaRPr lang="en-US"/>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6E955144-A2D5-4C86-9E08-A3F7472BDEB4}" type="slidenum">
              <a:rPr lang="en-US" smtClean="0"/>
              <a:t>‹#›</a:t>
            </a:fld>
            <a:endParaRPr lang="en-U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3999802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jsonplaceholder.typicode.com/users/1"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jsonplaceholder.typicode.com/users/1" TargetMode="External"/><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D30023-57A9-4CE2-AF11-AD784ED0D871}"/>
              </a:ext>
            </a:extLst>
          </p:cNvPr>
          <p:cNvSpPr>
            <a:spLocks noGrp="1"/>
          </p:cNvSpPr>
          <p:nvPr>
            <p:ph type="ctrTitle"/>
          </p:nvPr>
        </p:nvSpPr>
        <p:spPr/>
        <p:txBody>
          <a:bodyPr/>
          <a:lstStyle/>
          <a:p>
            <a:r>
              <a:rPr lang="en-US" dirty="0"/>
              <a:t>REST APIs</a:t>
            </a:r>
          </a:p>
        </p:txBody>
      </p:sp>
      <p:sp>
        <p:nvSpPr>
          <p:cNvPr id="3" name="Subtitle 2">
            <a:extLst>
              <a:ext uri="{FF2B5EF4-FFF2-40B4-BE49-F238E27FC236}">
                <a16:creationId xmlns:a16="http://schemas.microsoft.com/office/drawing/2014/main" id="{EBBC4EA3-38A4-452C-A500-BBF2D82F6585}"/>
              </a:ext>
            </a:extLst>
          </p:cNvPr>
          <p:cNvSpPr>
            <a:spLocks noGrp="1"/>
          </p:cNvSpPr>
          <p:nvPr>
            <p:ph type="subTitle" idx="1"/>
          </p:nvPr>
        </p:nvSpPr>
        <p:spPr/>
        <p:txBody>
          <a:bodyPr/>
          <a:lstStyle/>
          <a:p>
            <a:r>
              <a:rPr lang="en-US" dirty="0"/>
              <a:t>A practical guide</a:t>
            </a:r>
          </a:p>
        </p:txBody>
      </p:sp>
    </p:spTree>
    <p:extLst>
      <p:ext uri="{BB962C8B-B14F-4D97-AF65-F5344CB8AC3E}">
        <p14:creationId xmlns:p14="http://schemas.microsoft.com/office/powerpoint/2010/main" val="229432367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E0B15F31-E8D1-4BC4-9FB0-D9F912FC61A3}"/>
              </a:ext>
            </a:extLst>
          </p:cNvPr>
          <p:cNvSpPr>
            <a:spLocks noGrp="1"/>
          </p:cNvSpPr>
          <p:nvPr>
            <p:ph type="title"/>
          </p:nvPr>
        </p:nvSpPr>
        <p:spPr/>
        <p:txBody>
          <a:bodyPr/>
          <a:lstStyle/>
          <a:p>
            <a:r>
              <a:rPr lang="en-US" dirty="0"/>
              <a:t>Network packets …</a:t>
            </a:r>
          </a:p>
        </p:txBody>
      </p:sp>
      <p:sp>
        <p:nvSpPr>
          <p:cNvPr id="8" name="Content Placeholder 7">
            <a:extLst>
              <a:ext uri="{FF2B5EF4-FFF2-40B4-BE49-F238E27FC236}">
                <a16:creationId xmlns:a16="http://schemas.microsoft.com/office/drawing/2014/main" id="{D036EA0B-A347-419B-BAC3-7A47D25CE746}"/>
              </a:ext>
            </a:extLst>
          </p:cNvPr>
          <p:cNvSpPr>
            <a:spLocks noGrp="1"/>
          </p:cNvSpPr>
          <p:nvPr>
            <p:ph sz="half" idx="1"/>
          </p:nvPr>
        </p:nvSpPr>
        <p:spPr>
          <a:xfrm>
            <a:off x="432852" y="1845734"/>
            <a:ext cx="5602187" cy="4023360"/>
          </a:xfrm>
        </p:spPr>
        <p:style>
          <a:lnRef idx="1">
            <a:schemeClr val="accent1"/>
          </a:lnRef>
          <a:fillRef idx="2">
            <a:schemeClr val="accent1"/>
          </a:fillRef>
          <a:effectRef idx="1">
            <a:schemeClr val="accent1"/>
          </a:effectRef>
          <a:fontRef idx="minor">
            <a:schemeClr val="dk1"/>
          </a:fontRef>
        </p:style>
        <p:txBody>
          <a:bodyPr>
            <a:noAutofit/>
          </a:bodyPr>
          <a:lstStyle/>
          <a:p>
            <a:pPr>
              <a:spcBef>
                <a:spcPts val="0"/>
              </a:spcBef>
            </a:pPr>
            <a:r>
              <a:rPr lang="en-US" sz="1600" b="1" dirty="0"/>
              <a:t>GET /</a:t>
            </a:r>
            <a:r>
              <a:rPr lang="en-US" sz="1600" b="1" dirty="0" err="1"/>
              <a:t>api</a:t>
            </a:r>
            <a:r>
              <a:rPr lang="en-US" sz="1600" b="1" dirty="0"/>
              <a:t>/v1/employee/1 HTTP/1.1</a:t>
            </a:r>
          </a:p>
          <a:p>
            <a:pPr>
              <a:spcBef>
                <a:spcPts val="0"/>
              </a:spcBef>
            </a:pPr>
            <a:r>
              <a:rPr lang="en-US" sz="1600" dirty="0"/>
              <a:t>Host: dummy.restapiexample.com</a:t>
            </a:r>
          </a:p>
          <a:p>
            <a:pPr>
              <a:spcBef>
                <a:spcPts val="0"/>
              </a:spcBef>
            </a:pPr>
            <a:r>
              <a:rPr lang="en-US" sz="1600" dirty="0"/>
              <a:t>Connection: keep-alive</a:t>
            </a:r>
          </a:p>
          <a:p>
            <a:pPr>
              <a:spcBef>
                <a:spcPts val="0"/>
              </a:spcBef>
            </a:pPr>
            <a:r>
              <a:rPr lang="en-US" sz="1600" dirty="0"/>
              <a:t>Upgrade-Insecure-Requests: 1</a:t>
            </a:r>
          </a:p>
          <a:p>
            <a:pPr>
              <a:spcBef>
                <a:spcPts val="0"/>
              </a:spcBef>
            </a:pPr>
            <a:r>
              <a:rPr lang="en-US" sz="1600" dirty="0"/>
              <a:t>DNT: 1</a:t>
            </a:r>
          </a:p>
          <a:p>
            <a:pPr>
              <a:spcBef>
                <a:spcPts val="0"/>
              </a:spcBef>
            </a:pPr>
            <a:r>
              <a:rPr lang="en-US" sz="1600" dirty="0"/>
              <a:t>User-Agent: Mozilla/5.0 (Windows NT 10.0; Win64; x64) </a:t>
            </a:r>
            <a:r>
              <a:rPr lang="en-US" sz="1600" dirty="0" err="1"/>
              <a:t>AppleWebKit</a:t>
            </a:r>
            <a:r>
              <a:rPr lang="en-US" sz="1600" dirty="0"/>
              <a:t>/537.36 (KHTML, like Gecko) Chrome/83.0.4103.116 Safari/537.36 </a:t>
            </a:r>
            <a:r>
              <a:rPr lang="en-US" sz="1600" dirty="0" err="1"/>
              <a:t>Edg</a:t>
            </a:r>
            <a:r>
              <a:rPr lang="en-US" sz="1600" dirty="0"/>
              <a:t>/83.0.478.58</a:t>
            </a:r>
          </a:p>
          <a:p>
            <a:pPr>
              <a:spcBef>
                <a:spcPts val="0"/>
              </a:spcBef>
            </a:pPr>
            <a:r>
              <a:rPr lang="en-US" sz="1600" dirty="0"/>
              <a:t>Accept: text/</a:t>
            </a:r>
            <a:r>
              <a:rPr lang="en-US" sz="1600" dirty="0" err="1"/>
              <a:t>html,application</a:t>
            </a:r>
            <a:r>
              <a:rPr lang="en-US" sz="1600" dirty="0"/>
              <a:t>/</a:t>
            </a:r>
            <a:r>
              <a:rPr lang="en-US" sz="1600" dirty="0" err="1"/>
              <a:t>xhtml+xml,application</a:t>
            </a:r>
            <a:r>
              <a:rPr lang="en-US" sz="1600" dirty="0"/>
              <a:t>/</a:t>
            </a:r>
            <a:r>
              <a:rPr lang="en-US" sz="1600" dirty="0" err="1"/>
              <a:t>xml;q</a:t>
            </a:r>
            <a:r>
              <a:rPr lang="en-US" sz="1600" dirty="0"/>
              <a:t>=0.9,image/</a:t>
            </a:r>
            <a:r>
              <a:rPr lang="en-US" sz="1600" dirty="0" err="1"/>
              <a:t>webp,image</a:t>
            </a:r>
            <a:r>
              <a:rPr lang="en-US" sz="1600" dirty="0"/>
              <a:t>/</a:t>
            </a:r>
            <a:r>
              <a:rPr lang="en-US" sz="1600" dirty="0" err="1"/>
              <a:t>apng</a:t>
            </a:r>
            <a:r>
              <a:rPr lang="en-US" sz="1600" dirty="0"/>
              <a:t>,*/*;q=0.8,application/</a:t>
            </a:r>
            <a:r>
              <a:rPr lang="en-US" sz="1600" dirty="0" err="1"/>
              <a:t>signed-exchange;v</a:t>
            </a:r>
            <a:r>
              <a:rPr lang="en-US" sz="1600" dirty="0"/>
              <a:t>=b3;q=0.9</a:t>
            </a:r>
          </a:p>
          <a:p>
            <a:pPr>
              <a:spcBef>
                <a:spcPts val="0"/>
              </a:spcBef>
            </a:pPr>
            <a:r>
              <a:rPr lang="en-US" sz="1600" dirty="0" err="1"/>
              <a:t>Referer</a:t>
            </a:r>
            <a:r>
              <a:rPr lang="en-US" sz="1600" dirty="0"/>
              <a:t>: http://dummy.restapiexample.com/</a:t>
            </a:r>
          </a:p>
          <a:p>
            <a:pPr>
              <a:spcBef>
                <a:spcPts val="0"/>
              </a:spcBef>
            </a:pPr>
            <a:r>
              <a:rPr lang="en-US" sz="1600" dirty="0"/>
              <a:t>Accept-Encoding: </a:t>
            </a:r>
            <a:r>
              <a:rPr lang="en-US" sz="1600" dirty="0" err="1"/>
              <a:t>gzip</a:t>
            </a:r>
            <a:r>
              <a:rPr lang="en-US" sz="1600" dirty="0"/>
              <a:t>, deflate</a:t>
            </a:r>
          </a:p>
          <a:p>
            <a:pPr>
              <a:spcBef>
                <a:spcPts val="0"/>
              </a:spcBef>
            </a:pPr>
            <a:r>
              <a:rPr lang="en-US" sz="1600" dirty="0"/>
              <a:t>Accept-Language: </a:t>
            </a:r>
            <a:r>
              <a:rPr lang="en-US" sz="1600" dirty="0" err="1"/>
              <a:t>en-US,en;q</a:t>
            </a:r>
            <a:r>
              <a:rPr lang="en-US" sz="1600" dirty="0"/>
              <a:t>=0.9</a:t>
            </a:r>
          </a:p>
          <a:p>
            <a:pPr>
              <a:spcBef>
                <a:spcPts val="0"/>
              </a:spcBef>
            </a:pPr>
            <a:r>
              <a:rPr lang="en-US" sz="1600" dirty="0"/>
              <a:t>Cookie: PHPSESSID=5a45cbef42e2fe9918eef269fc2862e6; </a:t>
            </a:r>
          </a:p>
        </p:txBody>
      </p:sp>
      <p:sp>
        <p:nvSpPr>
          <p:cNvPr id="9" name="Content Placeholder 8">
            <a:extLst>
              <a:ext uri="{FF2B5EF4-FFF2-40B4-BE49-F238E27FC236}">
                <a16:creationId xmlns:a16="http://schemas.microsoft.com/office/drawing/2014/main" id="{A6184F3F-0961-4707-9F0D-B25F6972A2D0}"/>
              </a:ext>
            </a:extLst>
          </p:cNvPr>
          <p:cNvSpPr>
            <a:spLocks noGrp="1"/>
          </p:cNvSpPr>
          <p:nvPr>
            <p:ph sz="half" idx="2"/>
          </p:nvPr>
        </p:nvSpPr>
        <p:spPr>
          <a:xfrm>
            <a:off x="6217919" y="378746"/>
            <a:ext cx="5728797" cy="5767753"/>
          </a:xfrm>
        </p:spPr>
        <p:style>
          <a:lnRef idx="1">
            <a:schemeClr val="accent6"/>
          </a:lnRef>
          <a:fillRef idx="2">
            <a:schemeClr val="accent6"/>
          </a:fillRef>
          <a:effectRef idx="1">
            <a:schemeClr val="accent6"/>
          </a:effectRef>
          <a:fontRef idx="minor">
            <a:schemeClr val="dk1"/>
          </a:fontRef>
        </p:style>
        <p:txBody>
          <a:bodyPr>
            <a:normAutofit fontScale="62500" lnSpcReduction="20000"/>
          </a:bodyPr>
          <a:lstStyle/>
          <a:p>
            <a:pPr>
              <a:spcBef>
                <a:spcPts val="600"/>
              </a:spcBef>
            </a:pPr>
            <a:r>
              <a:rPr lang="en-US" dirty="0"/>
              <a:t>HTTP/1.1 200 OK</a:t>
            </a:r>
          </a:p>
          <a:p>
            <a:pPr>
              <a:spcBef>
                <a:spcPts val="600"/>
              </a:spcBef>
            </a:pPr>
            <a:r>
              <a:rPr lang="en-US" dirty="0"/>
              <a:t>Access-Control-Allow-Origin: *</a:t>
            </a:r>
          </a:p>
          <a:p>
            <a:pPr>
              <a:spcBef>
                <a:spcPts val="600"/>
              </a:spcBef>
            </a:pPr>
            <a:r>
              <a:rPr lang="en-US" dirty="0"/>
              <a:t>Access-Control-Expose-Headers: Content-Type, X-Requested-With, X-authentication, X-client</a:t>
            </a:r>
          </a:p>
          <a:p>
            <a:pPr>
              <a:spcBef>
                <a:spcPts val="600"/>
              </a:spcBef>
            </a:pPr>
            <a:r>
              <a:rPr lang="en-US" dirty="0"/>
              <a:t>Cache-Control: no-store, no-cache, must-revalidate</a:t>
            </a:r>
          </a:p>
          <a:p>
            <a:pPr>
              <a:spcBef>
                <a:spcPts val="600"/>
              </a:spcBef>
            </a:pPr>
            <a:r>
              <a:rPr lang="en-US" dirty="0"/>
              <a:t>Content-Type: </a:t>
            </a:r>
            <a:r>
              <a:rPr lang="en-US" b="1" dirty="0"/>
              <a:t>application/</a:t>
            </a:r>
            <a:r>
              <a:rPr lang="en-US" b="1" dirty="0" err="1"/>
              <a:t>json</a:t>
            </a:r>
            <a:r>
              <a:rPr lang="en-US" dirty="0" err="1"/>
              <a:t>;charset</a:t>
            </a:r>
            <a:r>
              <a:rPr lang="en-US" dirty="0"/>
              <a:t>=utf-8</a:t>
            </a:r>
          </a:p>
          <a:p>
            <a:pPr>
              <a:spcBef>
                <a:spcPts val="600"/>
              </a:spcBef>
            </a:pPr>
            <a:r>
              <a:rPr lang="en-US" dirty="0"/>
              <a:t>Date: Wed, 08 Jul 2020 17:09:12 GMT</a:t>
            </a:r>
          </a:p>
          <a:p>
            <a:pPr>
              <a:spcBef>
                <a:spcPts val="600"/>
              </a:spcBef>
            </a:pPr>
            <a:r>
              <a:rPr lang="en-US" dirty="0"/>
              <a:t>Display: </a:t>
            </a:r>
            <a:r>
              <a:rPr lang="en-US" dirty="0" err="1"/>
              <a:t>staticcontent_sol</a:t>
            </a:r>
            <a:endParaRPr lang="en-US" dirty="0"/>
          </a:p>
          <a:p>
            <a:pPr>
              <a:spcBef>
                <a:spcPts val="600"/>
              </a:spcBef>
            </a:pPr>
            <a:r>
              <a:rPr lang="en-US" dirty="0"/>
              <a:t>Expires: Thu, 19 Nov 1981 08:52:00 GMT</a:t>
            </a:r>
          </a:p>
          <a:p>
            <a:pPr>
              <a:spcBef>
                <a:spcPts val="600"/>
              </a:spcBef>
            </a:pPr>
            <a:r>
              <a:rPr lang="en-US" dirty="0"/>
              <a:t>Host-Header: c2hhcmVkLmJsdWVob3N0LmNvbQ==</a:t>
            </a:r>
          </a:p>
          <a:p>
            <a:pPr>
              <a:spcBef>
                <a:spcPts val="600"/>
              </a:spcBef>
            </a:pPr>
            <a:r>
              <a:rPr lang="en-US" dirty="0"/>
              <a:t>Pragma: no-cache</a:t>
            </a:r>
          </a:p>
          <a:p>
            <a:pPr>
              <a:spcBef>
                <a:spcPts val="600"/>
              </a:spcBef>
            </a:pPr>
            <a:r>
              <a:rPr lang="en-US" dirty="0"/>
              <a:t>Referrer-Policy: </a:t>
            </a:r>
          </a:p>
          <a:p>
            <a:pPr>
              <a:spcBef>
                <a:spcPts val="600"/>
              </a:spcBef>
            </a:pPr>
            <a:r>
              <a:rPr lang="en-US" dirty="0"/>
              <a:t>Response: 200</a:t>
            </a:r>
          </a:p>
          <a:p>
            <a:pPr>
              <a:spcBef>
                <a:spcPts val="600"/>
              </a:spcBef>
            </a:pPr>
            <a:r>
              <a:rPr lang="en-US" dirty="0"/>
              <a:t>Server: </a:t>
            </a:r>
            <a:r>
              <a:rPr lang="en-US" dirty="0" err="1"/>
              <a:t>nginx</a:t>
            </a:r>
            <a:r>
              <a:rPr lang="en-US" dirty="0"/>
              <a:t>/1.16.0</a:t>
            </a:r>
          </a:p>
          <a:p>
            <a:pPr>
              <a:spcBef>
                <a:spcPts val="600"/>
              </a:spcBef>
            </a:pPr>
            <a:r>
              <a:rPr lang="en-US" dirty="0"/>
              <a:t>Vary: Accept-Encoding</a:t>
            </a:r>
          </a:p>
          <a:p>
            <a:pPr>
              <a:spcBef>
                <a:spcPts val="600"/>
              </a:spcBef>
            </a:pPr>
            <a:r>
              <a:rPr lang="en-US" dirty="0"/>
              <a:t>Vary: Accept-</a:t>
            </a:r>
            <a:r>
              <a:rPr lang="en-US" dirty="0" err="1"/>
              <a:t>Encoding,User</a:t>
            </a:r>
            <a:r>
              <a:rPr lang="en-US" dirty="0"/>
              <a:t>-</a:t>
            </a:r>
            <a:r>
              <a:rPr lang="en-US" dirty="0" err="1"/>
              <a:t>Agent,Origin,X</a:t>
            </a:r>
            <a:r>
              <a:rPr lang="en-US" dirty="0"/>
              <a:t>-APP-JSON</a:t>
            </a:r>
          </a:p>
          <a:p>
            <a:pPr>
              <a:spcBef>
                <a:spcPts val="600"/>
              </a:spcBef>
            </a:pPr>
            <a:r>
              <a:rPr lang="en-US" dirty="0"/>
              <a:t>X-</a:t>
            </a:r>
            <a:r>
              <a:rPr lang="en-US" dirty="0" err="1"/>
              <a:t>Ezoic</a:t>
            </a:r>
            <a:r>
              <a:rPr lang="en-US" dirty="0"/>
              <a:t>-</a:t>
            </a:r>
            <a:r>
              <a:rPr lang="en-US" dirty="0" err="1"/>
              <a:t>Cdn</a:t>
            </a:r>
            <a:r>
              <a:rPr lang="en-US" dirty="0"/>
              <a:t>: Miss</a:t>
            </a:r>
          </a:p>
          <a:p>
            <a:pPr>
              <a:spcBef>
                <a:spcPts val="600"/>
              </a:spcBef>
            </a:pPr>
            <a:r>
              <a:rPr lang="en-US" dirty="0"/>
              <a:t>X-Middleton-Display: </a:t>
            </a:r>
            <a:r>
              <a:rPr lang="en-US" dirty="0" err="1"/>
              <a:t>staticcontent_sol</a:t>
            </a:r>
            <a:endParaRPr lang="en-US" dirty="0"/>
          </a:p>
          <a:p>
            <a:pPr>
              <a:spcBef>
                <a:spcPts val="600"/>
              </a:spcBef>
            </a:pPr>
            <a:r>
              <a:rPr lang="en-US" dirty="0"/>
              <a:t>X-Middleton-Response: 200</a:t>
            </a:r>
          </a:p>
          <a:p>
            <a:pPr>
              <a:spcBef>
                <a:spcPts val="600"/>
              </a:spcBef>
            </a:pPr>
            <a:r>
              <a:rPr lang="en-US" dirty="0"/>
              <a:t>X-Sol: </a:t>
            </a:r>
            <a:r>
              <a:rPr lang="en-US" dirty="0" err="1"/>
              <a:t>pub_site</a:t>
            </a:r>
            <a:endParaRPr lang="en-US" dirty="0"/>
          </a:p>
          <a:p>
            <a:pPr>
              <a:spcBef>
                <a:spcPts val="600"/>
              </a:spcBef>
            </a:pPr>
            <a:r>
              <a:rPr lang="en-US" dirty="0"/>
              <a:t>Content-Length: 134</a:t>
            </a:r>
          </a:p>
          <a:p>
            <a:pPr>
              <a:spcBef>
                <a:spcPts val="600"/>
              </a:spcBef>
            </a:pPr>
            <a:endParaRPr lang="en-US" dirty="0"/>
          </a:p>
          <a:p>
            <a:pPr>
              <a:spcBef>
                <a:spcPts val="600"/>
              </a:spcBef>
            </a:pPr>
            <a:r>
              <a:rPr lang="en-US" b="1" dirty="0"/>
              <a:t>{"</a:t>
            </a:r>
            <a:r>
              <a:rPr lang="en-US" b="1" dirty="0" err="1"/>
              <a:t>status":"success","data</a:t>
            </a:r>
            <a:r>
              <a:rPr lang="en-US" b="1" dirty="0"/>
              <a:t>":{"id":"1","employee_name":"Tiger Nixon","employee_salary":"320800","employee_age":"61","profile_image":""}}</a:t>
            </a:r>
          </a:p>
        </p:txBody>
      </p:sp>
    </p:spTree>
    <p:extLst>
      <p:ext uri="{BB962C8B-B14F-4D97-AF65-F5344CB8AC3E}">
        <p14:creationId xmlns:p14="http://schemas.microsoft.com/office/powerpoint/2010/main" val="339115458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0FC0F5-EBC5-7B8E-919A-62BECF232986}"/>
              </a:ext>
            </a:extLst>
          </p:cNvPr>
          <p:cNvSpPr>
            <a:spLocks noGrp="1"/>
          </p:cNvSpPr>
          <p:nvPr>
            <p:ph type="title"/>
          </p:nvPr>
        </p:nvSpPr>
        <p:spPr/>
        <p:txBody>
          <a:bodyPr>
            <a:noAutofit/>
          </a:bodyPr>
          <a:lstStyle/>
          <a:p>
            <a:r>
              <a:rPr lang="nn-NO" sz="2400" dirty="0"/>
              <a:t>POST http://seappserver1.rit.edu/OCRService/api/ProcessFile?ocrLib=pro</a:t>
            </a:r>
            <a:endParaRPr lang="en-US" sz="2400" dirty="0"/>
          </a:p>
        </p:txBody>
      </p:sp>
      <p:sp>
        <p:nvSpPr>
          <p:cNvPr id="3" name="Content Placeholder 2">
            <a:extLst>
              <a:ext uri="{FF2B5EF4-FFF2-40B4-BE49-F238E27FC236}">
                <a16:creationId xmlns:a16="http://schemas.microsoft.com/office/drawing/2014/main" id="{BEDDAB18-34E0-6B83-36A2-98D486004A87}"/>
              </a:ext>
            </a:extLst>
          </p:cNvPr>
          <p:cNvSpPr>
            <a:spLocks noGrp="1"/>
          </p:cNvSpPr>
          <p:nvPr>
            <p:ph sz="half" idx="1"/>
          </p:nvPr>
        </p:nvSpPr>
        <p:spPr/>
        <p:txBody>
          <a:bodyPr>
            <a:normAutofit fontScale="92500" lnSpcReduction="20000"/>
          </a:bodyPr>
          <a:lstStyle/>
          <a:p>
            <a:pPr algn="l"/>
            <a:r>
              <a:rPr lang="en-US" b="1" i="0" dirty="0">
                <a:effectLst/>
                <a:latin typeface="IBMPlexMono"/>
              </a:rPr>
              <a:t>Request Headers</a:t>
            </a:r>
          </a:p>
          <a:p>
            <a:pPr algn="l"/>
            <a:r>
              <a:rPr lang="en-US" b="0" i="0" dirty="0">
                <a:solidFill>
                  <a:srgbClr val="212121"/>
                </a:solidFill>
                <a:effectLst/>
                <a:latin typeface="IBMPlexMono"/>
              </a:rPr>
              <a:t>Accept: text/xml</a:t>
            </a:r>
          </a:p>
          <a:p>
            <a:pPr algn="l"/>
            <a:r>
              <a:rPr lang="en-US" b="0" i="0" dirty="0">
                <a:solidFill>
                  <a:srgbClr val="212121"/>
                </a:solidFill>
                <a:effectLst/>
                <a:latin typeface="IBMPlexMono"/>
              </a:rPr>
              <a:t>User-Agent: </a:t>
            </a:r>
            <a:r>
              <a:rPr lang="en-US" b="0" i="0" dirty="0" err="1">
                <a:solidFill>
                  <a:srgbClr val="212121"/>
                </a:solidFill>
                <a:effectLst/>
                <a:latin typeface="IBMPlexMono"/>
              </a:rPr>
              <a:t>PostmanRuntime</a:t>
            </a:r>
            <a:r>
              <a:rPr lang="en-US" b="0" i="0" dirty="0">
                <a:solidFill>
                  <a:srgbClr val="212121"/>
                </a:solidFill>
                <a:effectLst/>
                <a:latin typeface="IBMPlexMono"/>
              </a:rPr>
              <a:t>/7.29.2</a:t>
            </a:r>
          </a:p>
          <a:p>
            <a:pPr algn="l"/>
            <a:r>
              <a:rPr lang="en-US" b="0" i="0" dirty="0">
                <a:solidFill>
                  <a:srgbClr val="212121"/>
                </a:solidFill>
                <a:effectLst/>
                <a:latin typeface="IBMPlexMono"/>
              </a:rPr>
              <a:t>Postman-Token: 24e8a2a0-356d-474f-92d4-63acdd93a653</a:t>
            </a:r>
          </a:p>
          <a:p>
            <a:pPr algn="l"/>
            <a:r>
              <a:rPr lang="en-US" b="0" i="0" dirty="0">
                <a:solidFill>
                  <a:srgbClr val="212121"/>
                </a:solidFill>
                <a:effectLst/>
                <a:latin typeface="IBMPlexMono"/>
              </a:rPr>
              <a:t>Host: seappserver1.rit.edu</a:t>
            </a:r>
          </a:p>
          <a:p>
            <a:pPr algn="l"/>
            <a:r>
              <a:rPr lang="en-US" b="0" i="0" dirty="0">
                <a:solidFill>
                  <a:srgbClr val="212121"/>
                </a:solidFill>
                <a:effectLst/>
                <a:latin typeface="IBMPlexMono"/>
              </a:rPr>
              <a:t>Accept-Encoding: </a:t>
            </a:r>
            <a:r>
              <a:rPr lang="en-US" b="0" i="0" dirty="0" err="1">
                <a:solidFill>
                  <a:srgbClr val="212121"/>
                </a:solidFill>
                <a:effectLst/>
                <a:latin typeface="IBMPlexMono"/>
              </a:rPr>
              <a:t>gzip</a:t>
            </a:r>
            <a:r>
              <a:rPr lang="en-US" b="0" i="0" dirty="0">
                <a:solidFill>
                  <a:srgbClr val="212121"/>
                </a:solidFill>
                <a:effectLst/>
                <a:latin typeface="IBMPlexMono"/>
              </a:rPr>
              <a:t>, deflate, </a:t>
            </a:r>
            <a:r>
              <a:rPr lang="en-US" b="0" i="0" dirty="0" err="1">
                <a:solidFill>
                  <a:srgbClr val="212121"/>
                </a:solidFill>
                <a:effectLst/>
                <a:latin typeface="IBMPlexMono"/>
              </a:rPr>
              <a:t>br</a:t>
            </a:r>
            <a:endParaRPr lang="en-US" b="0" i="0" dirty="0">
              <a:solidFill>
                <a:srgbClr val="212121"/>
              </a:solidFill>
              <a:effectLst/>
              <a:latin typeface="IBMPlexMono"/>
            </a:endParaRPr>
          </a:p>
          <a:p>
            <a:pPr algn="l"/>
            <a:r>
              <a:rPr lang="en-US" b="0" i="0" dirty="0">
                <a:solidFill>
                  <a:srgbClr val="212121"/>
                </a:solidFill>
                <a:effectLst/>
                <a:latin typeface="IBMPlexMono"/>
              </a:rPr>
              <a:t>Connection: keep-alive</a:t>
            </a:r>
          </a:p>
          <a:p>
            <a:pPr algn="l"/>
            <a:r>
              <a:rPr lang="en-US" b="0" i="0" dirty="0">
                <a:solidFill>
                  <a:srgbClr val="212121"/>
                </a:solidFill>
                <a:effectLst/>
                <a:latin typeface="IBMPlexMono"/>
              </a:rPr>
              <a:t>Content-Type: </a:t>
            </a:r>
            <a:r>
              <a:rPr lang="en-US" b="1" i="0" dirty="0">
                <a:solidFill>
                  <a:srgbClr val="212121"/>
                </a:solidFill>
                <a:effectLst/>
                <a:latin typeface="IBMPlexMono"/>
              </a:rPr>
              <a:t>multipart/form-data</a:t>
            </a:r>
            <a:r>
              <a:rPr lang="en-US" b="0" i="0" dirty="0">
                <a:solidFill>
                  <a:srgbClr val="212121"/>
                </a:solidFill>
                <a:effectLst/>
                <a:latin typeface="IBMPlexMono"/>
              </a:rPr>
              <a:t>; boundary=--------------------------302478905534611652456133</a:t>
            </a:r>
          </a:p>
          <a:p>
            <a:pPr algn="l"/>
            <a:r>
              <a:rPr lang="en-US" b="0" i="0" dirty="0">
                <a:solidFill>
                  <a:srgbClr val="212121"/>
                </a:solidFill>
                <a:effectLst/>
                <a:latin typeface="IBMPlexMono"/>
              </a:rPr>
              <a:t>Content-Length: 9451</a:t>
            </a:r>
          </a:p>
          <a:p>
            <a:endParaRPr lang="en-US" dirty="0"/>
          </a:p>
        </p:txBody>
      </p:sp>
      <p:sp>
        <p:nvSpPr>
          <p:cNvPr id="4" name="Content Placeholder 3">
            <a:extLst>
              <a:ext uri="{FF2B5EF4-FFF2-40B4-BE49-F238E27FC236}">
                <a16:creationId xmlns:a16="http://schemas.microsoft.com/office/drawing/2014/main" id="{D612D1B8-61A4-092C-D74C-768072D37EEC}"/>
              </a:ext>
            </a:extLst>
          </p:cNvPr>
          <p:cNvSpPr>
            <a:spLocks noGrp="1"/>
          </p:cNvSpPr>
          <p:nvPr>
            <p:ph sz="half" idx="2"/>
          </p:nvPr>
        </p:nvSpPr>
        <p:spPr/>
        <p:txBody>
          <a:bodyPr>
            <a:normAutofit fontScale="92500" lnSpcReduction="20000"/>
          </a:bodyPr>
          <a:lstStyle/>
          <a:p>
            <a:pPr algn="l"/>
            <a:r>
              <a:rPr lang="en-US" b="1" i="0" dirty="0">
                <a:effectLst/>
                <a:latin typeface="IBMPlexMono"/>
              </a:rPr>
              <a:t>Response Headers</a:t>
            </a:r>
          </a:p>
          <a:p>
            <a:pPr algn="l"/>
            <a:r>
              <a:rPr lang="en-US" b="0" i="0" dirty="0">
                <a:solidFill>
                  <a:srgbClr val="212121"/>
                </a:solidFill>
                <a:effectLst/>
                <a:latin typeface="IBMPlexMono"/>
              </a:rPr>
              <a:t>Cache-Control: no-cache</a:t>
            </a:r>
          </a:p>
          <a:p>
            <a:pPr algn="l"/>
            <a:r>
              <a:rPr lang="en-US" b="0" i="0" dirty="0">
                <a:solidFill>
                  <a:srgbClr val="212121"/>
                </a:solidFill>
                <a:effectLst/>
                <a:latin typeface="IBMPlexMono"/>
              </a:rPr>
              <a:t>Pragma: no-cache</a:t>
            </a:r>
          </a:p>
          <a:p>
            <a:pPr algn="l"/>
            <a:r>
              <a:rPr lang="en-US" b="0" i="0" dirty="0">
                <a:solidFill>
                  <a:srgbClr val="212121"/>
                </a:solidFill>
                <a:effectLst/>
                <a:latin typeface="IBMPlexMono"/>
              </a:rPr>
              <a:t>Content-Type: text/xml; charset=utf-8</a:t>
            </a:r>
          </a:p>
          <a:p>
            <a:pPr algn="l"/>
            <a:r>
              <a:rPr lang="en-US" b="0" i="0" dirty="0">
                <a:solidFill>
                  <a:srgbClr val="212121"/>
                </a:solidFill>
                <a:effectLst/>
                <a:latin typeface="IBMPlexMono"/>
              </a:rPr>
              <a:t>Expires: -1</a:t>
            </a:r>
          </a:p>
          <a:p>
            <a:pPr algn="l"/>
            <a:r>
              <a:rPr lang="en-US" b="0" i="0" dirty="0">
                <a:solidFill>
                  <a:srgbClr val="212121"/>
                </a:solidFill>
                <a:effectLst/>
                <a:latin typeface="IBMPlexMono"/>
              </a:rPr>
              <a:t>Server: Microsoft-IIS/10.0</a:t>
            </a:r>
          </a:p>
          <a:p>
            <a:pPr algn="l"/>
            <a:r>
              <a:rPr lang="en-US" b="0" i="0" dirty="0">
                <a:solidFill>
                  <a:srgbClr val="212121"/>
                </a:solidFill>
                <a:effectLst/>
                <a:latin typeface="IBMPlexMono"/>
              </a:rPr>
              <a:t>X-</a:t>
            </a:r>
            <a:r>
              <a:rPr lang="en-US" b="0" i="0" dirty="0" err="1">
                <a:solidFill>
                  <a:srgbClr val="212121"/>
                </a:solidFill>
                <a:effectLst/>
                <a:latin typeface="IBMPlexMono"/>
              </a:rPr>
              <a:t>AspNet</a:t>
            </a:r>
            <a:r>
              <a:rPr lang="en-US" b="0" i="0" dirty="0">
                <a:solidFill>
                  <a:srgbClr val="212121"/>
                </a:solidFill>
                <a:effectLst/>
                <a:latin typeface="IBMPlexMono"/>
              </a:rPr>
              <a:t>-Version: 4.0.30319</a:t>
            </a:r>
          </a:p>
          <a:p>
            <a:pPr algn="l"/>
            <a:r>
              <a:rPr lang="en-US" b="0" i="0" dirty="0">
                <a:solidFill>
                  <a:srgbClr val="212121"/>
                </a:solidFill>
                <a:effectLst/>
                <a:latin typeface="IBMPlexMono"/>
              </a:rPr>
              <a:t>X-Powered-By: ASP.NET</a:t>
            </a:r>
          </a:p>
          <a:p>
            <a:pPr algn="l"/>
            <a:r>
              <a:rPr lang="en-US" b="0" i="0" dirty="0">
                <a:solidFill>
                  <a:srgbClr val="212121"/>
                </a:solidFill>
                <a:effectLst/>
                <a:latin typeface="IBMPlexMono"/>
              </a:rPr>
              <a:t>Date: Wed, 02 Nov 2022 03:43:59 GMT</a:t>
            </a:r>
          </a:p>
          <a:p>
            <a:pPr algn="l"/>
            <a:r>
              <a:rPr lang="en-US" b="0" i="0" dirty="0">
                <a:solidFill>
                  <a:srgbClr val="212121"/>
                </a:solidFill>
                <a:effectLst/>
                <a:latin typeface="IBMPlexMono"/>
              </a:rPr>
              <a:t>Content-Length: 477</a:t>
            </a:r>
          </a:p>
          <a:p>
            <a:endParaRPr lang="en-US" dirty="0"/>
          </a:p>
        </p:txBody>
      </p:sp>
    </p:spTree>
    <p:extLst>
      <p:ext uri="{BB962C8B-B14F-4D97-AF65-F5344CB8AC3E}">
        <p14:creationId xmlns:p14="http://schemas.microsoft.com/office/powerpoint/2010/main" val="17728582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AE4D73-CA02-BA11-23E0-57CFB47D5576}"/>
              </a:ext>
            </a:extLst>
          </p:cNvPr>
          <p:cNvSpPr>
            <a:spLocks noGrp="1"/>
          </p:cNvSpPr>
          <p:nvPr>
            <p:ph type="title"/>
          </p:nvPr>
        </p:nvSpPr>
        <p:spPr/>
        <p:txBody>
          <a:bodyPr>
            <a:noAutofit/>
          </a:bodyPr>
          <a:lstStyle/>
          <a:p>
            <a:r>
              <a:rPr lang="nn-NO" sz="2400" dirty="0"/>
              <a:t>POST http://seappserver1.rit.edu/OCRService/api/ProcessFile?ocrLib=pro</a:t>
            </a:r>
            <a:endParaRPr lang="en-US" sz="2400" dirty="0"/>
          </a:p>
        </p:txBody>
      </p:sp>
      <p:sp>
        <p:nvSpPr>
          <p:cNvPr id="3" name="Content Placeholder 2">
            <a:extLst>
              <a:ext uri="{FF2B5EF4-FFF2-40B4-BE49-F238E27FC236}">
                <a16:creationId xmlns:a16="http://schemas.microsoft.com/office/drawing/2014/main" id="{50875F40-E841-9A68-D6EA-ECC51400F19A}"/>
              </a:ext>
            </a:extLst>
          </p:cNvPr>
          <p:cNvSpPr>
            <a:spLocks noGrp="1"/>
          </p:cNvSpPr>
          <p:nvPr>
            <p:ph sz="half" idx="1"/>
          </p:nvPr>
        </p:nvSpPr>
        <p:spPr/>
        <p:txBody>
          <a:bodyPr>
            <a:noAutofit/>
          </a:bodyPr>
          <a:lstStyle/>
          <a:p>
            <a:pPr>
              <a:spcBef>
                <a:spcPts val="0"/>
              </a:spcBef>
            </a:pPr>
            <a:r>
              <a:rPr lang="en-US" sz="1600" dirty="0"/>
              <a:t>POST /</a:t>
            </a:r>
            <a:r>
              <a:rPr lang="en-US" sz="1600" dirty="0" err="1"/>
              <a:t>OCRService</a:t>
            </a:r>
            <a:r>
              <a:rPr lang="en-US" sz="1600" dirty="0"/>
              <a:t>/</a:t>
            </a:r>
            <a:r>
              <a:rPr lang="en-US" sz="1600" dirty="0" err="1"/>
              <a:t>api</a:t>
            </a:r>
            <a:r>
              <a:rPr lang="en-US" sz="1600" dirty="0"/>
              <a:t>/</a:t>
            </a:r>
            <a:r>
              <a:rPr lang="en-US" sz="1600" dirty="0" err="1"/>
              <a:t>ProcessFile?ocrLib</a:t>
            </a:r>
            <a:r>
              <a:rPr lang="en-US" sz="1600" dirty="0"/>
              <a:t>=pro HTTP/1.1</a:t>
            </a:r>
          </a:p>
          <a:p>
            <a:pPr>
              <a:spcBef>
                <a:spcPts val="0"/>
              </a:spcBef>
            </a:pPr>
            <a:r>
              <a:rPr lang="en-US" sz="1600" dirty="0"/>
              <a:t>Host: seappserver1.rit.edu</a:t>
            </a:r>
          </a:p>
          <a:p>
            <a:pPr>
              <a:spcBef>
                <a:spcPts val="0"/>
              </a:spcBef>
            </a:pPr>
            <a:r>
              <a:rPr lang="en-US" sz="1600" dirty="0"/>
              <a:t>Accept: text/xml</a:t>
            </a:r>
          </a:p>
          <a:p>
            <a:pPr>
              <a:spcBef>
                <a:spcPts val="0"/>
              </a:spcBef>
            </a:pPr>
            <a:r>
              <a:rPr lang="en-US" sz="1600" dirty="0"/>
              <a:t>Content-Length: 233</a:t>
            </a:r>
          </a:p>
          <a:p>
            <a:pPr>
              <a:spcBef>
                <a:spcPts val="0"/>
              </a:spcBef>
            </a:pPr>
            <a:r>
              <a:rPr lang="en-US" sz="1600" dirty="0"/>
              <a:t>Content-Type: multipart/form-data; boundary=----WebKitFormBoundary7MA4YWxkTrZu0gW</a:t>
            </a:r>
          </a:p>
          <a:p>
            <a:pPr>
              <a:spcBef>
                <a:spcPts val="0"/>
              </a:spcBef>
            </a:pPr>
            <a:endParaRPr lang="en-US" sz="1600" dirty="0"/>
          </a:p>
          <a:p>
            <a:pPr>
              <a:spcBef>
                <a:spcPts val="0"/>
              </a:spcBef>
            </a:pPr>
            <a:r>
              <a:rPr lang="en-US" sz="1600" dirty="0"/>
              <a:t>----WebKitFormBoundary7MA4YWxkTrZu0gW</a:t>
            </a:r>
          </a:p>
          <a:p>
            <a:pPr>
              <a:spcBef>
                <a:spcPts val="0"/>
              </a:spcBef>
            </a:pPr>
            <a:r>
              <a:rPr lang="en-US" sz="1600" dirty="0"/>
              <a:t>Content-Disposition: form-data; name=""; filename="/C:/development/</a:t>
            </a:r>
            <a:r>
              <a:rPr lang="en-US" sz="1600" dirty="0" err="1"/>
              <a:t>rit</a:t>
            </a:r>
            <a:r>
              <a:rPr lang="en-US" sz="1600" dirty="0"/>
              <a:t>/SWEN-440/swen-440-2201-01/Application_S_Page_099.png"</a:t>
            </a:r>
          </a:p>
          <a:p>
            <a:pPr>
              <a:spcBef>
                <a:spcPts val="0"/>
              </a:spcBef>
            </a:pPr>
            <a:r>
              <a:rPr lang="en-US" sz="1600" dirty="0"/>
              <a:t>Content-Type: image/</a:t>
            </a:r>
            <a:r>
              <a:rPr lang="en-US" sz="1600" dirty="0" err="1"/>
              <a:t>png</a:t>
            </a:r>
            <a:endParaRPr lang="en-US" sz="1600" dirty="0"/>
          </a:p>
          <a:p>
            <a:pPr>
              <a:spcBef>
                <a:spcPts val="0"/>
              </a:spcBef>
            </a:pPr>
            <a:endParaRPr lang="en-US" sz="1600" dirty="0"/>
          </a:p>
          <a:p>
            <a:pPr>
              <a:spcBef>
                <a:spcPts val="0"/>
              </a:spcBef>
            </a:pPr>
            <a:r>
              <a:rPr lang="en-US" sz="1600" dirty="0"/>
              <a:t>(data)</a:t>
            </a:r>
          </a:p>
          <a:p>
            <a:pPr>
              <a:spcBef>
                <a:spcPts val="0"/>
              </a:spcBef>
            </a:pPr>
            <a:r>
              <a:rPr lang="en-US" sz="1600" dirty="0"/>
              <a:t>----WebKitFormBoundary7MA4YWxkTrZu0gW</a:t>
            </a:r>
          </a:p>
        </p:txBody>
      </p:sp>
      <p:sp>
        <p:nvSpPr>
          <p:cNvPr id="4" name="Content Placeholder 3">
            <a:extLst>
              <a:ext uri="{FF2B5EF4-FFF2-40B4-BE49-F238E27FC236}">
                <a16:creationId xmlns:a16="http://schemas.microsoft.com/office/drawing/2014/main" id="{85763938-0D46-836A-DD36-C45291D9F091}"/>
              </a:ext>
            </a:extLst>
          </p:cNvPr>
          <p:cNvSpPr>
            <a:spLocks noGrp="1"/>
          </p:cNvSpPr>
          <p:nvPr>
            <p:ph sz="half" idx="2"/>
          </p:nvPr>
        </p:nvSpPr>
        <p:spPr/>
        <p:txBody>
          <a:bodyPr>
            <a:noAutofit/>
          </a:bodyPr>
          <a:lstStyle/>
          <a:p>
            <a:pPr>
              <a:spcBef>
                <a:spcPts val="0"/>
              </a:spcBef>
            </a:pPr>
            <a:r>
              <a:rPr lang="en-US" sz="1000" b="0" dirty="0" err="1">
                <a:solidFill>
                  <a:srgbClr val="000000"/>
                </a:solidFill>
                <a:effectLst/>
                <a:latin typeface="IBMPlexMono,  Courier New"/>
              </a:rPr>
              <a:t>OkHttpClient</a:t>
            </a:r>
            <a:r>
              <a:rPr lang="en-US" sz="1000" b="0" dirty="0">
                <a:solidFill>
                  <a:srgbClr val="000000"/>
                </a:solidFill>
                <a:effectLst/>
                <a:latin typeface="IBMPlexMono,  Courier New"/>
              </a:rPr>
              <a:t> client = </a:t>
            </a:r>
            <a:r>
              <a:rPr lang="en-US" sz="1000" b="1" dirty="0">
                <a:solidFill>
                  <a:srgbClr val="800555"/>
                </a:solidFill>
                <a:effectLst/>
                <a:latin typeface="IBMPlexMono,  Courier New"/>
              </a:rPr>
              <a:t>new</a:t>
            </a:r>
            <a:r>
              <a:rPr lang="en-US" sz="1000" b="0" dirty="0">
                <a:solidFill>
                  <a:srgbClr val="000000"/>
                </a:solidFill>
                <a:effectLst/>
                <a:latin typeface="IBMPlexMono,  Courier New"/>
              </a:rPr>
              <a:t> </a:t>
            </a:r>
            <a:r>
              <a:rPr lang="en-US" sz="1000" b="0" dirty="0" err="1">
                <a:solidFill>
                  <a:srgbClr val="000000"/>
                </a:solidFill>
                <a:effectLst/>
                <a:latin typeface="IBMPlexMono,  Courier New"/>
              </a:rPr>
              <a:t>OkHttpClient</a:t>
            </a:r>
            <a:r>
              <a:rPr lang="en-US" sz="1000" b="0" dirty="0">
                <a:solidFill>
                  <a:srgbClr val="000000"/>
                </a:solidFill>
                <a:effectLst/>
                <a:latin typeface="IBMPlexMono,  Courier New"/>
              </a:rPr>
              <a:t>().</a:t>
            </a:r>
            <a:r>
              <a:rPr lang="en-US" sz="1000" b="0" dirty="0" err="1">
                <a:solidFill>
                  <a:srgbClr val="000000"/>
                </a:solidFill>
                <a:effectLst/>
                <a:latin typeface="IBMPlexMono,  Courier New"/>
              </a:rPr>
              <a:t>newBuilder</a:t>
            </a:r>
            <a:r>
              <a:rPr lang="en-US" sz="1000" b="0" dirty="0">
                <a:solidFill>
                  <a:srgbClr val="000000"/>
                </a:solidFill>
                <a:effectLst/>
                <a:latin typeface="IBMPlexMono,  Courier New"/>
              </a:rPr>
              <a:t>()</a:t>
            </a:r>
          </a:p>
          <a:p>
            <a:pPr>
              <a:spcBef>
                <a:spcPts val="0"/>
              </a:spcBef>
            </a:pPr>
            <a:r>
              <a:rPr lang="en-US" sz="1000" b="0" dirty="0">
                <a:solidFill>
                  <a:srgbClr val="000000"/>
                </a:solidFill>
                <a:effectLst/>
                <a:latin typeface="IBMPlexMono,  Courier New"/>
              </a:rPr>
              <a:t>  .build();</a:t>
            </a:r>
          </a:p>
          <a:p>
            <a:pPr>
              <a:spcBef>
                <a:spcPts val="0"/>
              </a:spcBef>
            </a:pPr>
            <a:r>
              <a:rPr lang="en-US" sz="1000" b="0" dirty="0">
                <a:solidFill>
                  <a:srgbClr val="000000"/>
                </a:solidFill>
                <a:effectLst/>
                <a:latin typeface="IBMPlexMono,  Courier New"/>
              </a:rPr>
              <a:t>MediaType </a:t>
            </a:r>
            <a:r>
              <a:rPr lang="en-US" sz="1000" b="0" dirty="0" err="1">
                <a:solidFill>
                  <a:srgbClr val="000000"/>
                </a:solidFill>
                <a:effectLst/>
                <a:latin typeface="IBMPlexMono,  Courier New"/>
              </a:rPr>
              <a:t>mediaType</a:t>
            </a:r>
            <a:r>
              <a:rPr lang="en-US" sz="1000" b="0" dirty="0">
                <a:solidFill>
                  <a:srgbClr val="000000"/>
                </a:solidFill>
                <a:effectLst/>
                <a:latin typeface="IBMPlexMono,  Courier New"/>
              </a:rPr>
              <a:t> = </a:t>
            </a:r>
            <a:r>
              <a:rPr lang="en-US" sz="1000" b="0" dirty="0" err="1">
                <a:solidFill>
                  <a:srgbClr val="000000"/>
                </a:solidFill>
                <a:effectLst/>
                <a:latin typeface="IBMPlexMono,  Courier New"/>
              </a:rPr>
              <a:t>MediaType.parse</a:t>
            </a:r>
            <a:r>
              <a:rPr lang="en-US" sz="1000" b="0" dirty="0">
                <a:solidFill>
                  <a:srgbClr val="000000"/>
                </a:solidFill>
                <a:effectLst/>
                <a:latin typeface="IBMPlexMono,  Courier New"/>
              </a:rPr>
              <a:t>(</a:t>
            </a:r>
            <a:r>
              <a:rPr lang="en-US" sz="1000" b="0" dirty="0">
                <a:solidFill>
                  <a:srgbClr val="2A00FF"/>
                </a:solidFill>
                <a:effectLst/>
                <a:latin typeface="IBMPlexMono,  Courier New"/>
              </a:rPr>
              <a:t>"text/plain"</a:t>
            </a:r>
            <a:r>
              <a:rPr lang="en-US" sz="1000" b="0" dirty="0">
                <a:solidFill>
                  <a:srgbClr val="000000"/>
                </a:solidFill>
                <a:effectLst/>
                <a:latin typeface="IBMPlexMono,  Courier New"/>
              </a:rPr>
              <a:t>);</a:t>
            </a:r>
          </a:p>
          <a:p>
            <a:pPr>
              <a:spcBef>
                <a:spcPts val="0"/>
              </a:spcBef>
            </a:pPr>
            <a:r>
              <a:rPr lang="en-US" sz="1000" b="0" dirty="0" err="1">
                <a:solidFill>
                  <a:srgbClr val="000000"/>
                </a:solidFill>
                <a:effectLst/>
                <a:latin typeface="IBMPlexMono,  Courier New"/>
              </a:rPr>
              <a:t>RequestBody</a:t>
            </a:r>
            <a:r>
              <a:rPr lang="en-US" sz="1000" b="0" dirty="0">
                <a:solidFill>
                  <a:srgbClr val="000000"/>
                </a:solidFill>
                <a:effectLst/>
                <a:latin typeface="IBMPlexMono,  Courier New"/>
              </a:rPr>
              <a:t> body = </a:t>
            </a:r>
            <a:r>
              <a:rPr lang="en-US" sz="1000" b="1" dirty="0">
                <a:solidFill>
                  <a:srgbClr val="800555"/>
                </a:solidFill>
                <a:effectLst/>
                <a:latin typeface="IBMPlexMono,  Courier New"/>
              </a:rPr>
              <a:t>new</a:t>
            </a:r>
            <a:r>
              <a:rPr lang="en-US" sz="1000" b="0" dirty="0">
                <a:solidFill>
                  <a:srgbClr val="000000"/>
                </a:solidFill>
                <a:effectLst/>
                <a:latin typeface="IBMPlexMono,  Courier New"/>
              </a:rPr>
              <a:t> </a:t>
            </a:r>
            <a:r>
              <a:rPr lang="en-US" sz="1000" b="0" dirty="0" err="1">
                <a:solidFill>
                  <a:srgbClr val="000000"/>
                </a:solidFill>
                <a:effectLst/>
                <a:latin typeface="IBMPlexMono,  Courier New"/>
              </a:rPr>
              <a:t>MultipartBody.Builder</a:t>
            </a:r>
            <a:r>
              <a:rPr lang="en-US" sz="1000" b="0" dirty="0">
                <a:solidFill>
                  <a:srgbClr val="000000"/>
                </a:solidFill>
                <a:effectLst/>
                <a:latin typeface="IBMPlexMono,  Courier New"/>
              </a:rPr>
              <a:t>()</a:t>
            </a:r>
          </a:p>
          <a:p>
            <a:pPr>
              <a:spcBef>
                <a:spcPts val="0"/>
              </a:spcBef>
            </a:pPr>
            <a:r>
              <a:rPr lang="en-US" sz="1000" b="0" dirty="0">
                <a:solidFill>
                  <a:srgbClr val="000000"/>
                </a:solidFill>
                <a:effectLst/>
                <a:latin typeface="IBMPlexMono,  Courier New"/>
              </a:rPr>
              <a:t>  .</a:t>
            </a:r>
            <a:r>
              <a:rPr lang="en-US" sz="1000" b="0" dirty="0" err="1">
                <a:solidFill>
                  <a:srgbClr val="000000"/>
                </a:solidFill>
                <a:effectLst/>
                <a:latin typeface="IBMPlexMono,  Courier New"/>
              </a:rPr>
              <a:t>setType</a:t>
            </a:r>
            <a:r>
              <a:rPr lang="en-US" sz="1000" b="0" dirty="0">
                <a:solidFill>
                  <a:srgbClr val="000000"/>
                </a:solidFill>
                <a:effectLst/>
                <a:latin typeface="IBMPlexMono,  Courier New"/>
              </a:rPr>
              <a:t>(</a:t>
            </a:r>
            <a:r>
              <a:rPr lang="en-US" sz="1000" b="0" dirty="0" err="1">
                <a:solidFill>
                  <a:srgbClr val="000000"/>
                </a:solidFill>
                <a:effectLst/>
                <a:latin typeface="IBMPlexMono,  Courier New"/>
              </a:rPr>
              <a:t>MultipartBody.FORM</a:t>
            </a:r>
            <a:r>
              <a:rPr lang="en-US" sz="1000" b="0" dirty="0">
                <a:solidFill>
                  <a:srgbClr val="000000"/>
                </a:solidFill>
                <a:effectLst/>
                <a:latin typeface="IBMPlexMono,  Courier New"/>
              </a:rPr>
              <a:t>)</a:t>
            </a:r>
          </a:p>
          <a:p>
            <a:pPr>
              <a:spcBef>
                <a:spcPts val="0"/>
              </a:spcBef>
            </a:pPr>
            <a:r>
              <a:rPr lang="en-US" sz="1000" b="0" dirty="0">
                <a:solidFill>
                  <a:srgbClr val="000000"/>
                </a:solidFill>
                <a:effectLst/>
                <a:latin typeface="IBMPlexMono,  Courier New"/>
              </a:rPr>
              <a:t>  .</a:t>
            </a:r>
            <a:r>
              <a:rPr lang="en-US" sz="1000" b="0" dirty="0" err="1">
                <a:solidFill>
                  <a:srgbClr val="000000"/>
                </a:solidFill>
                <a:effectLst/>
                <a:latin typeface="IBMPlexMono,  Courier New"/>
              </a:rPr>
              <a:t>addFormDataPart</a:t>
            </a:r>
            <a:r>
              <a:rPr lang="en-US" sz="1000" b="0" dirty="0">
                <a:solidFill>
                  <a:srgbClr val="000000"/>
                </a:solidFill>
                <a:effectLst/>
                <a:latin typeface="IBMPlexMono,  Courier New"/>
              </a:rPr>
              <a:t>(</a:t>
            </a:r>
            <a:br>
              <a:rPr lang="en-US" sz="1000" b="0" dirty="0">
                <a:solidFill>
                  <a:srgbClr val="000000"/>
                </a:solidFill>
                <a:effectLst/>
                <a:latin typeface="IBMPlexMono,  Courier New"/>
              </a:rPr>
            </a:br>
            <a:r>
              <a:rPr lang="en-US" sz="1000" b="0" dirty="0">
                <a:solidFill>
                  <a:srgbClr val="000000"/>
                </a:solidFill>
                <a:effectLst/>
                <a:latin typeface="IBMPlexMono,  Courier New"/>
              </a:rPr>
              <a:t>        </a:t>
            </a:r>
            <a:r>
              <a:rPr lang="en-US" sz="1000" b="0" dirty="0">
                <a:solidFill>
                  <a:srgbClr val="2A00FF"/>
                </a:solidFill>
                <a:effectLst/>
                <a:latin typeface="IBMPlexMono,  Courier New"/>
              </a:rPr>
              <a:t>""</a:t>
            </a:r>
            <a:r>
              <a:rPr lang="en-US" sz="1000" b="0" dirty="0">
                <a:solidFill>
                  <a:srgbClr val="000000"/>
                </a:solidFill>
                <a:effectLst/>
                <a:latin typeface="IBMPlexMono,  Courier New"/>
              </a:rPr>
              <a:t>,</a:t>
            </a:r>
            <a:br>
              <a:rPr lang="en-US" sz="1000" b="0" dirty="0">
                <a:solidFill>
                  <a:srgbClr val="000000"/>
                </a:solidFill>
                <a:effectLst/>
                <a:latin typeface="IBMPlexMono,  Courier New"/>
              </a:rPr>
            </a:br>
            <a:r>
              <a:rPr lang="en-US" sz="1000" b="0" dirty="0">
                <a:solidFill>
                  <a:srgbClr val="000000"/>
                </a:solidFill>
                <a:effectLst/>
                <a:latin typeface="IBMPlexMono,  Courier New"/>
              </a:rPr>
              <a:t>        </a:t>
            </a:r>
            <a:r>
              <a:rPr lang="en-US" sz="1000" b="0" dirty="0">
                <a:solidFill>
                  <a:srgbClr val="2A00FF"/>
                </a:solidFill>
                <a:effectLst/>
                <a:latin typeface="IBMPlexMono,  Courier New"/>
              </a:rPr>
              <a:t>"/C:/development/</a:t>
            </a:r>
            <a:r>
              <a:rPr lang="en-US" sz="1000" b="0" dirty="0" err="1">
                <a:solidFill>
                  <a:srgbClr val="2A00FF"/>
                </a:solidFill>
                <a:effectLst/>
                <a:latin typeface="IBMPlexMono,  Courier New"/>
              </a:rPr>
              <a:t>rit</a:t>
            </a:r>
            <a:r>
              <a:rPr lang="en-US" sz="1000" b="0" dirty="0">
                <a:solidFill>
                  <a:srgbClr val="2A00FF"/>
                </a:solidFill>
                <a:effectLst/>
                <a:latin typeface="IBMPlexMono,  Courier New"/>
              </a:rPr>
              <a:t>/SWEN-440/swen-440-2201-01/Application_S_Page_099.png"</a:t>
            </a:r>
            <a:r>
              <a:rPr lang="en-US" sz="1000" b="0" dirty="0">
                <a:solidFill>
                  <a:srgbClr val="000000"/>
                </a:solidFill>
                <a:effectLst/>
                <a:latin typeface="IBMPlexMono,  Courier New"/>
              </a:rPr>
              <a:t>,</a:t>
            </a:r>
          </a:p>
          <a:p>
            <a:pPr>
              <a:spcBef>
                <a:spcPts val="0"/>
              </a:spcBef>
            </a:pPr>
            <a:r>
              <a:rPr lang="en-US" sz="1000" b="0" dirty="0">
                <a:solidFill>
                  <a:srgbClr val="000000"/>
                </a:solidFill>
                <a:effectLst/>
                <a:latin typeface="IBMPlexMono,  Courier New"/>
              </a:rPr>
              <a:t>        </a:t>
            </a:r>
            <a:r>
              <a:rPr lang="en-US" sz="1000" b="0" dirty="0" err="1">
                <a:solidFill>
                  <a:srgbClr val="000000"/>
                </a:solidFill>
                <a:effectLst/>
                <a:latin typeface="IBMPlexMono,  Courier New"/>
              </a:rPr>
              <a:t>RequestBody.create</a:t>
            </a:r>
            <a:r>
              <a:rPr lang="en-US" sz="1000" b="0" dirty="0">
                <a:solidFill>
                  <a:srgbClr val="000000"/>
                </a:solidFill>
                <a:effectLst/>
                <a:latin typeface="IBMPlexMono,  Courier New"/>
              </a:rPr>
              <a:t>(</a:t>
            </a:r>
            <a:r>
              <a:rPr lang="en-US" sz="1000" b="0" dirty="0" err="1">
                <a:solidFill>
                  <a:srgbClr val="000000"/>
                </a:solidFill>
                <a:effectLst/>
                <a:latin typeface="IBMPlexMono,  Courier New"/>
              </a:rPr>
              <a:t>MediaType.parse</a:t>
            </a:r>
            <a:r>
              <a:rPr lang="en-US" sz="1000" b="0" dirty="0">
                <a:solidFill>
                  <a:srgbClr val="000000"/>
                </a:solidFill>
                <a:effectLst/>
                <a:latin typeface="IBMPlexMono,  Courier New"/>
              </a:rPr>
              <a:t>(</a:t>
            </a:r>
            <a:r>
              <a:rPr lang="en-US" sz="1000" b="0" dirty="0">
                <a:solidFill>
                  <a:srgbClr val="2A00FF"/>
                </a:solidFill>
                <a:effectLst/>
                <a:latin typeface="IBMPlexMono,  Courier New"/>
              </a:rPr>
              <a:t>"application/octet-stream"</a:t>
            </a:r>
            <a:r>
              <a:rPr lang="en-US" sz="1000" b="0" dirty="0">
                <a:solidFill>
                  <a:srgbClr val="000000"/>
                </a:solidFill>
                <a:effectLst/>
                <a:latin typeface="IBMPlexMono,  Courier New"/>
              </a:rPr>
              <a:t>),</a:t>
            </a:r>
          </a:p>
          <a:p>
            <a:pPr>
              <a:spcBef>
                <a:spcPts val="0"/>
              </a:spcBef>
            </a:pPr>
            <a:r>
              <a:rPr lang="en-US" sz="1000" b="0">
                <a:solidFill>
                  <a:srgbClr val="000000"/>
                </a:solidFill>
                <a:effectLst/>
                <a:latin typeface="IBMPlexMono,  Courier New"/>
              </a:rPr>
              <a:t>        </a:t>
            </a:r>
            <a:r>
              <a:rPr lang="en-US" sz="1000" b="1" dirty="0">
                <a:solidFill>
                  <a:srgbClr val="800555"/>
                </a:solidFill>
                <a:effectLst/>
                <a:latin typeface="IBMPlexMono,  Courier New"/>
              </a:rPr>
              <a:t>new</a:t>
            </a:r>
            <a:r>
              <a:rPr lang="en-US" sz="1000" b="0" dirty="0">
                <a:solidFill>
                  <a:srgbClr val="000000"/>
                </a:solidFill>
                <a:effectLst/>
                <a:latin typeface="IBMPlexMono,  Courier New"/>
              </a:rPr>
              <a:t> File(</a:t>
            </a:r>
            <a:r>
              <a:rPr lang="en-US" sz="1000" b="0" dirty="0">
                <a:solidFill>
                  <a:srgbClr val="2A00FF"/>
                </a:solidFill>
                <a:effectLst/>
                <a:latin typeface="IBMPlexMono,  Courier New"/>
              </a:rPr>
              <a:t>"/C:/development/</a:t>
            </a:r>
            <a:r>
              <a:rPr lang="en-US" sz="1000" b="0" dirty="0" err="1">
                <a:solidFill>
                  <a:srgbClr val="2A00FF"/>
                </a:solidFill>
                <a:effectLst/>
                <a:latin typeface="IBMPlexMono,  Courier New"/>
              </a:rPr>
              <a:t>rit</a:t>
            </a:r>
            <a:r>
              <a:rPr lang="en-US" sz="1000" b="0" dirty="0">
                <a:solidFill>
                  <a:srgbClr val="2A00FF"/>
                </a:solidFill>
                <a:effectLst/>
                <a:latin typeface="IBMPlexMono,  Courier New"/>
              </a:rPr>
              <a:t>/SWEN-440/swen-440-2201-01/Application_S_Page_099.png"</a:t>
            </a:r>
            <a:r>
              <a:rPr lang="en-US" sz="1000" b="0" dirty="0">
                <a:solidFill>
                  <a:srgbClr val="000000"/>
                </a:solidFill>
                <a:effectLst/>
                <a:latin typeface="IBMPlexMono,  Courier New"/>
              </a:rPr>
              <a:t>)))</a:t>
            </a:r>
          </a:p>
          <a:p>
            <a:pPr>
              <a:spcBef>
                <a:spcPts val="0"/>
              </a:spcBef>
            </a:pPr>
            <a:r>
              <a:rPr lang="en-US" sz="1000" b="0" dirty="0">
                <a:solidFill>
                  <a:srgbClr val="000000"/>
                </a:solidFill>
                <a:effectLst/>
                <a:latin typeface="IBMPlexMono,  Courier New"/>
              </a:rPr>
              <a:t>  .build();</a:t>
            </a:r>
          </a:p>
          <a:p>
            <a:pPr>
              <a:spcBef>
                <a:spcPts val="0"/>
              </a:spcBef>
            </a:pPr>
            <a:r>
              <a:rPr lang="en-US" sz="1000" b="0" dirty="0">
                <a:solidFill>
                  <a:srgbClr val="000000"/>
                </a:solidFill>
                <a:effectLst/>
                <a:latin typeface="IBMPlexMono,  Courier New"/>
              </a:rPr>
              <a:t>Request </a:t>
            </a:r>
            <a:r>
              <a:rPr lang="en-US" sz="1000" b="0" dirty="0" err="1">
                <a:solidFill>
                  <a:srgbClr val="000000"/>
                </a:solidFill>
                <a:effectLst/>
                <a:latin typeface="IBMPlexMono,  Courier New"/>
              </a:rPr>
              <a:t>request</a:t>
            </a:r>
            <a:r>
              <a:rPr lang="en-US" sz="1000" b="0" dirty="0">
                <a:solidFill>
                  <a:srgbClr val="000000"/>
                </a:solidFill>
                <a:effectLst/>
                <a:latin typeface="IBMPlexMono,  Courier New"/>
              </a:rPr>
              <a:t> = </a:t>
            </a:r>
            <a:r>
              <a:rPr lang="en-US" sz="1000" b="1" dirty="0">
                <a:solidFill>
                  <a:srgbClr val="800555"/>
                </a:solidFill>
                <a:effectLst/>
                <a:latin typeface="IBMPlexMono,  Courier New"/>
              </a:rPr>
              <a:t>new</a:t>
            </a:r>
            <a:r>
              <a:rPr lang="en-US" sz="1000" b="0" dirty="0">
                <a:solidFill>
                  <a:srgbClr val="000000"/>
                </a:solidFill>
                <a:effectLst/>
                <a:latin typeface="IBMPlexMono,  Courier New"/>
              </a:rPr>
              <a:t> </a:t>
            </a:r>
            <a:r>
              <a:rPr lang="en-US" sz="1000" b="0" dirty="0" err="1">
                <a:solidFill>
                  <a:srgbClr val="000000"/>
                </a:solidFill>
                <a:effectLst/>
                <a:latin typeface="IBMPlexMono,  Courier New"/>
              </a:rPr>
              <a:t>Request.Builder</a:t>
            </a:r>
            <a:r>
              <a:rPr lang="en-US" sz="1000" b="0" dirty="0">
                <a:solidFill>
                  <a:srgbClr val="000000"/>
                </a:solidFill>
                <a:effectLst/>
                <a:latin typeface="IBMPlexMono,  Courier New"/>
              </a:rPr>
              <a:t>()</a:t>
            </a:r>
          </a:p>
          <a:p>
            <a:pPr>
              <a:spcBef>
                <a:spcPts val="0"/>
              </a:spcBef>
            </a:pPr>
            <a:r>
              <a:rPr lang="en-US" sz="1000" b="0" dirty="0">
                <a:solidFill>
                  <a:srgbClr val="000000"/>
                </a:solidFill>
                <a:effectLst/>
                <a:latin typeface="IBMPlexMono,  Courier New"/>
              </a:rPr>
              <a:t>  .</a:t>
            </a:r>
            <a:r>
              <a:rPr lang="en-US" sz="1000" b="0" dirty="0" err="1">
                <a:solidFill>
                  <a:srgbClr val="000000"/>
                </a:solidFill>
                <a:effectLst/>
                <a:latin typeface="IBMPlexMono,  Courier New"/>
              </a:rPr>
              <a:t>url</a:t>
            </a:r>
            <a:r>
              <a:rPr lang="en-US" sz="1000" b="0" dirty="0">
                <a:solidFill>
                  <a:srgbClr val="000000"/>
                </a:solidFill>
                <a:effectLst/>
                <a:latin typeface="IBMPlexMono,  Courier New"/>
              </a:rPr>
              <a:t>(</a:t>
            </a:r>
            <a:r>
              <a:rPr lang="en-US" sz="1000" b="0" dirty="0">
                <a:solidFill>
                  <a:srgbClr val="2A00FF"/>
                </a:solidFill>
                <a:effectLst/>
                <a:latin typeface="IBMPlexMono,  Courier New"/>
              </a:rPr>
              <a:t>"seappserver1.rit.edu/</a:t>
            </a:r>
            <a:r>
              <a:rPr lang="en-US" sz="1000" b="0" dirty="0" err="1">
                <a:solidFill>
                  <a:srgbClr val="2A00FF"/>
                </a:solidFill>
                <a:effectLst/>
                <a:latin typeface="IBMPlexMono,  Courier New"/>
              </a:rPr>
              <a:t>OCRService</a:t>
            </a:r>
            <a:r>
              <a:rPr lang="en-US" sz="1000" b="0" dirty="0">
                <a:solidFill>
                  <a:srgbClr val="2A00FF"/>
                </a:solidFill>
                <a:effectLst/>
                <a:latin typeface="IBMPlexMono,  Courier New"/>
              </a:rPr>
              <a:t>/</a:t>
            </a:r>
            <a:r>
              <a:rPr lang="en-US" sz="1000" b="0" dirty="0" err="1">
                <a:solidFill>
                  <a:srgbClr val="2A00FF"/>
                </a:solidFill>
                <a:effectLst/>
                <a:latin typeface="IBMPlexMono,  Courier New"/>
              </a:rPr>
              <a:t>api</a:t>
            </a:r>
            <a:r>
              <a:rPr lang="en-US" sz="1000" b="0" dirty="0">
                <a:solidFill>
                  <a:srgbClr val="2A00FF"/>
                </a:solidFill>
                <a:effectLst/>
                <a:latin typeface="IBMPlexMono,  Courier New"/>
              </a:rPr>
              <a:t>/</a:t>
            </a:r>
            <a:r>
              <a:rPr lang="en-US" sz="1000" b="0" dirty="0" err="1">
                <a:solidFill>
                  <a:srgbClr val="2A00FF"/>
                </a:solidFill>
                <a:effectLst/>
                <a:latin typeface="IBMPlexMono,  Courier New"/>
              </a:rPr>
              <a:t>ProcessFile?ocrLib</a:t>
            </a:r>
            <a:r>
              <a:rPr lang="en-US" sz="1000" b="0" dirty="0">
                <a:solidFill>
                  <a:srgbClr val="2A00FF"/>
                </a:solidFill>
                <a:effectLst/>
                <a:latin typeface="IBMPlexMono,  Courier New"/>
              </a:rPr>
              <a:t>=pro"</a:t>
            </a:r>
            <a:r>
              <a:rPr lang="en-US" sz="1000" b="0" dirty="0">
                <a:solidFill>
                  <a:srgbClr val="000000"/>
                </a:solidFill>
                <a:effectLst/>
                <a:latin typeface="IBMPlexMono,  Courier New"/>
              </a:rPr>
              <a:t>)</a:t>
            </a:r>
          </a:p>
          <a:p>
            <a:pPr>
              <a:spcBef>
                <a:spcPts val="0"/>
              </a:spcBef>
            </a:pPr>
            <a:r>
              <a:rPr lang="en-US" sz="1000" b="0" dirty="0">
                <a:solidFill>
                  <a:srgbClr val="000000"/>
                </a:solidFill>
                <a:effectLst/>
                <a:latin typeface="IBMPlexMono,  Courier New"/>
              </a:rPr>
              <a:t>  .method(</a:t>
            </a:r>
            <a:r>
              <a:rPr lang="en-US" sz="1000" b="0" dirty="0">
                <a:solidFill>
                  <a:srgbClr val="2A00FF"/>
                </a:solidFill>
                <a:effectLst/>
                <a:latin typeface="IBMPlexMono,  Courier New"/>
              </a:rPr>
              <a:t>"POST"</a:t>
            </a:r>
            <a:r>
              <a:rPr lang="en-US" sz="1000" b="0" dirty="0">
                <a:solidFill>
                  <a:srgbClr val="000000"/>
                </a:solidFill>
                <a:effectLst/>
                <a:latin typeface="IBMPlexMono,  Courier New"/>
              </a:rPr>
              <a:t>, body)</a:t>
            </a:r>
          </a:p>
          <a:p>
            <a:pPr>
              <a:spcBef>
                <a:spcPts val="0"/>
              </a:spcBef>
            </a:pPr>
            <a:r>
              <a:rPr lang="en-US" sz="1000" b="0" dirty="0">
                <a:solidFill>
                  <a:srgbClr val="000000"/>
                </a:solidFill>
                <a:effectLst/>
                <a:latin typeface="IBMPlexMono,  Courier New"/>
              </a:rPr>
              <a:t>  .</a:t>
            </a:r>
            <a:r>
              <a:rPr lang="en-US" sz="1000" b="0" dirty="0" err="1">
                <a:solidFill>
                  <a:srgbClr val="000000"/>
                </a:solidFill>
                <a:effectLst/>
                <a:latin typeface="IBMPlexMono,  Courier New"/>
              </a:rPr>
              <a:t>addHeader</a:t>
            </a:r>
            <a:r>
              <a:rPr lang="en-US" sz="1000" b="0" dirty="0">
                <a:solidFill>
                  <a:srgbClr val="000000"/>
                </a:solidFill>
                <a:effectLst/>
                <a:latin typeface="IBMPlexMono,  Courier New"/>
              </a:rPr>
              <a:t>(</a:t>
            </a:r>
            <a:r>
              <a:rPr lang="en-US" sz="1000" b="0" dirty="0">
                <a:solidFill>
                  <a:srgbClr val="2A00FF"/>
                </a:solidFill>
                <a:effectLst/>
                <a:latin typeface="IBMPlexMono,  Courier New"/>
              </a:rPr>
              <a:t>"Accept"</a:t>
            </a:r>
            <a:r>
              <a:rPr lang="en-US" sz="1000" b="0" dirty="0">
                <a:solidFill>
                  <a:srgbClr val="000000"/>
                </a:solidFill>
                <a:effectLst/>
                <a:latin typeface="IBMPlexMono,  Courier New"/>
              </a:rPr>
              <a:t>, </a:t>
            </a:r>
            <a:r>
              <a:rPr lang="en-US" sz="1000" b="0" dirty="0">
                <a:solidFill>
                  <a:srgbClr val="2A00FF"/>
                </a:solidFill>
                <a:effectLst/>
                <a:latin typeface="IBMPlexMono,  Courier New"/>
              </a:rPr>
              <a:t>"text/xml"</a:t>
            </a:r>
            <a:r>
              <a:rPr lang="en-US" sz="1000" b="0" dirty="0">
                <a:solidFill>
                  <a:srgbClr val="000000"/>
                </a:solidFill>
                <a:effectLst/>
                <a:latin typeface="IBMPlexMono,  Courier New"/>
              </a:rPr>
              <a:t>)</a:t>
            </a:r>
          </a:p>
          <a:p>
            <a:pPr>
              <a:spcBef>
                <a:spcPts val="0"/>
              </a:spcBef>
            </a:pPr>
            <a:r>
              <a:rPr lang="en-US" sz="1000" b="0" dirty="0">
                <a:solidFill>
                  <a:srgbClr val="000000"/>
                </a:solidFill>
                <a:effectLst/>
                <a:latin typeface="IBMPlexMono,  Courier New"/>
              </a:rPr>
              <a:t>  .build();</a:t>
            </a:r>
          </a:p>
          <a:p>
            <a:pPr>
              <a:spcBef>
                <a:spcPts val="0"/>
              </a:spcBef>
            </a:pPr>
            <a:r>
              <a:rPr lang="en-US" sz="1000" b="0" dirty="0">
                <a:solidFill>
                  <a:srgbClr val="000000"/>
                </a:solidFill>
                <a:effectLst/>
                <a:latin typeface="IBMPlexMono,  Courier New"/>
              </a:rPr>
              <a:t>Response </a:t>
            </a:r>
            <a:r>
              <a:rPr lang="en-US" sz="1000" b="0" dirty="0" err="1">
                <a:solidFill>
                  <a:srgbClr val="000000"/>
                </a:solidFill>
                <a:effectLst/>
                <a:latin typeface="IBMPlexMono,  Courier New"/>
              </a:rPr>
              <a:t>response</a:t>
            </a:r>
            <a:r>
              <a:rPr lang="en-US" sz="1000" b="0" dirty="0">
                <a:solidFill>
                  <a:srgbClr val="000000"/>
                </a:solidFill>
                <a:effectLst/>
                <a:latin typeface="IBMPlexMono,  Courier New"/>
              </a:rPr>
              <a:t> = </a:t>
            </a:r>
            <a:r>
              <a:rPr lang="en-US" sz="1000" b="0" dirty="0" err="1">
                <a:solidFill>
                  <a:srgbClr val="000000"/>
                </a:solidFill>
                <a:effectLst/>
                <a:latin typeface="IBMPlexMono,  Courier New"/>
              </a:rPr>
              <a:t>client.newCall</a:t>
            </a:r>
            <a:r>
              <a:rPr lang="en-US" sz="1000" b="0" dirty="0">
                <a:solidFill>
                  <a:srgbClr val="000000"/>
                </a:solidFill>
                <a:effectLst/>
                <a:latin typeface="IBMPlexMono,  Courier New"/>
              </a:rPr>
              <a:t>(request).execute();</a:t>
            </a:r>
          </a:p>
          <a:p>
            <a:pPr>
              <a:spcBef>
                <a:spcPts val="0"/>
              </a:spcBef>
            </a:pPr>
            <a:endParaRPr lang="en-US" sz="2800" dirty="0"/>
          </a:p>
        </p:txBody>
      </p:sp>
    </p:spTree>
    <p:extLst>
      <p:ext uri="{BB962C8B-B14F-4D97-AF65-F5344CB8AC3E}">
        <p14:creationId xmlns:p14="http://schemas.microsoft.com/office/powerpoint/2010/main" val="28652109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7D9D2B-A28A-FDA6-02B0-013EFD86D776}"/>
              </a:ext>
            </a:extLst>
          </p:cNvPr>
          <p:cNvSpPr>
            <a:spLocks noGrp="1"/>
          </p:cNvSpPr>
          <p:nvPr>
            <p:ph type="title"/>
          </p:nvPr>
        </p:nvSpPr>
        <p:spPr/>
        <p:txBody>
          <a:bodyPr/>
          <a:lstStyle/>
          <a:p>
            <a:r>
              <a:rPr lang="en-US" dirty="0"/>
              <a:t>REST – Representational State Transfer</a:t>
            </a:r>
          </a:p>
        </p:txBody>
      </p:sp>
      <p:sp>
        <p:nvSpPr>
          <p:cNvPr id="3" name="Content Placeholder 2">
            <a:extLst>
              <a:ext uri="{FF2B5EF4-FFF2-40B4-BE49-F238E27FC236}">
                <a16:creationId xmlns:a16="http://schemas.microsoft.com/office/drawing/2014/main" id="{51DBA9BA-C7BF-53B6-9BCD-54F16D3371C3}"/>
              </a:ext>
            </a:extLst>
          </p:cNvPr>
          <p:cNvSpPr>
            <a:spLocks noGrp="1"/>
          </p:cNvSpPr>
          <p:nvPr>
            <p:ph idx="1"/>
          </p:nvPr>
        </p:nvSpPr>
        <p:spPr/>
        <p:txBody>
          <a:bodyPr>
            <a:normAutofit/>
          </a:bodyPr>
          <a:lstStyle/>
          <a:p>
            <a:pPr marL="384048" lvl="2" indent="0">
              <a:buNone/>
            </a:pPr>
            <a:r>
              <a:rPr lang="en-US" sz="1200" dirty="0">
                <a:effectLst/>
                <a:latin typeface="Times New Roman" panose="02020603050405020304" pitchFamily="18" charset="0"/>
                <a:ea typeface="DengXian" panose="02010600030101010101" pitchFamily="2" charset="-122"/>
                <a:cs typeface="Arial" panose="020B0604020202020204" pitchFamily="34" charset="0"/>
              </a:rPr>
              <a:t>Fielding, Roy Thomas. “Architectural Styles and the Design of Network-Based Software Architectures.” PhD Thesis, </a:t>
            </a:r>
            <a:br>
              <a:rPr lang="en-US" sz="1200" dirty="0">
                <a:effectLst/>
                <a:latin typeface="Times New Roman" panose="02020603050405020304" pitchFamily="18" charset="0"/>
                <a:ea typeface="DengXian" panose="02010600030101010101" pitchFamily="2" charset="-122"/>
                <a:cs typeface="Arial" panose="020B0604020202020204" pitchFamily="34" charset="0"/>
              </a:rPr>
            </a:br>
            <a:r>
              <a:rPr lang="en-US" sz="1200" dirty="0">
                <a:effectLst/>
                <a:latin typeface="Times New Roman" panose="02020603050405020304" pitchFamily="18" charset="0"/>
                <a:ea typeface="DengXian" panose="02010600030101010101" pitchFamily="2" charset="-122"/>
                <a:cs typeface="Arial" panose="020B0604020202020204" pitchFamily="34" charset="0"/>
              </a:rPr>
              <a:t>UNIVERSITY OF CALIFORNIA, 2000.</a:t>
            </a:r>
          </a:p>
          <a:p>
            <a:r>
              <a:rPr lang="en-US" sz="1800" dirty="0">
                <a:latin typeface="Times New Roman" panose="02020603050405020304" pitchFamily="18" charset="0"/>
                <a:ea typeface="DengXian" panose="02010600030101010101" pitchFamily="2" charset="-122"/>
                <a:cs typeface="Arial" panose="020B0604020202020204" pitchFamily="34" charset="0"/>
              </a:rPr>
              <a:t>Six Constraints:</a:t>
            </a:r>
          </a:p>
          <a:p>
            <a:pPr lvl="1"/>
            <a:r>
              <a:rPr lang="en-US" sz="1600" b="1" dirty="0">
                <a:effectLst/>
                <a:latin typeface="Times New Roman" panose="02020603050405020304" pitchFamily="18" charset="0"/>
                <a:ea typeface="DengXian" panose="02010600030101010101" pitchFamily="2" charset="-122"/>
                <a:cs typeface="Arial" panose="020B0604020202020204" pitchFamily="34" charset="0"/>
              </a:rPr>
              <a:t>Uniform Interface</a:t>
            </a:r>
          </a:p>
          <a:p>
            <a:pPr lvl="2"/>
            <a:r>
              <a:rPr lang="en-US" sz="1200" dirty="0">
                <a:latin typeface="Times New Roman" panose="02020603050405020304" pitchFamily="18" charset="0"/>
                <a:ea typeface="DengXian" panose="02010600030101010101" pitchFamily="2" charset="-122"/>
                <a:cs typeface="Arial" panose="020B0604020202020204" pitchFamily="34" charset="0"/>
              </a:rPr>
              <a:t>All interactions use the same form (typically HTTP)</a:t>
            </a:r>
          </a:p>
          <a:p>
            <a:pPr lvl="2"/>
            <a:r>
              <a:rPr lang="en-US" sz="1200" dirty="0">
                <a:effectLst/>
                <a:latin typeface="Times New Roman" panose="02020603050405020304" pitchFamily="18" charset="0"/>
                <a:ea typeface="DengXian" panose="02010600030101010101" pitchFamily="2" charset="-122"/>
                <a:cs typeface="Arial" panose="020B0604020202020204" pitchFamily="34" charset="0"/>
              </a:rPr>
              <a:t>Resources on the provider side are identified by URIs</a:t>
            </a:r>
          </a:p>
          <a:p>
            <a:pPr lvl="2"/>
            <a:r>
              <a:rPr lang="en-US" sz="1200" dirty="0">
                <a:latin typeface="Times New Roman" panose="02020603050405020304" pitchFamily="18" charset="0"/>
                <a:ea typeface="DengXian" panose="02010600030101010101" pitchFamily="2" charset="-122"/>
                <a:cs typeface="Arial" panose="020B0604020202020204" pitchFamily="34" charset="0"/>
              </a:rPr>
              <a:t>Naming conventions should be consistent</a:t>
            </a:r>
          </a:p>
          <a:p>
            <a:pPr lvl="2"/>
            <a:r>
              <a:rPr lang="en-US" sz="1200" dirty="0">
                <a:effectLst/>
                <a:latin typeface="Times New Roman" panose="02020603050405020304" pitchFamily="18" charset="0"/>
                <a:ea typeface="DengXian" panose="02010600030101010101" pitchFamily="2" charset="-122"/>
                <a:cs typeface="Arial" panose="020B0604020202020204" pitchFamily="34" charset="0"/>
              </a:rPr>
              <a:t>Follow the pr</a:t>
            </a:r>
            <a:r>
              <a:rPr lang="en-US" sz="1200" dirty="0">
                <a:latin typeface="Times New Roman" panose="02020603050405020304" pitchFamily="18" charset="0"/>
                <a:ea typeface="DengXian" panose="02010600030101010101" pitchFamily="2" charset="-122"/>
                <a:cs typeface="Arial" panose="020B0604020202020204" pitchFamily="34" charset="0"/>
              </a:rPr>
              <a:t>inciple of least surprise</a:t>
            </a:r>
            <a:endParaRPr lang="en-US" sz="1200" dirty="0">
              <a:effectLst/>
              <a:latin typeface="Times New Roman" panose="02020603050405020304" pitchFamily="18" charset="0"/>
              <a:ea typeface="DengXian" panose="02010600030101010101" pitchFamily="2" charset="-122"/>
              <a:cs typeface="Arial" panose="020B0604020202020204" pitchFamily="34" charset="0"/>
            </a:endParaRPr>
          </a:p>
          <a:p>
            <a:pPr lvl="1"/>
            <a:r>
              <a:rPr lang="en-US" sz="1600" b="1" dirty="0">
                <a:latin typeface="Times New Roman" panose="02020603050405020304" pitchFamily="18" charset="0"/>
                <a:ea typeface="DengXian" panose="02010600030101010101" pitchFamily="2" charset="-122"/>
                <a:cs typeface="Arial" panose="020B0604020202020204" pitchFamily="34" charset="0"/>
              </a:rPr>
              <a:t>Client-server</a:t>
            </a:r>
            <a:endParaRPr lang="en-US" sz="1200" b="1" dirty="0">
              <a:latin typeface="Times New Roman" panose="02020603050405020304" pitchFamily="18" charset="0"/>
              <a:ea typeface="DengXian" panose="02010600030101010101" pitchFamily="2" charset="-122"/>
              <a:cs typeface="Arial" panose="020B0604020202020204" pitchFamily="34" charset="0"/>
            </a:endParaRPr>
          </a:p>
          <a:p>
            <a:pPr lvl="1"/>
            <a:r>
              <a:rPr lang="en-US" sz="1600" b="1" dirty="0">
                <a:effectLst/>
                <a:latin typeface="Times New Roman" panose="02020603050405020304" pitchFamily="18" charset="0"/>
                <a:ea typeface="DengXian" panose="02010600030101010101" pitchFamily="2" charset="-122"/>
                <a:cs typeface="Arial" panose="020B0604020202020204" pitchFamily="34" charset="0"/>
              </a:rPr>
              <a:t>Stateless</a:t>
            </a:r>
            <a:r>
              <a:rPr lang="en-US" sz="1600" dirty="0">
                <a:effectLst/>
                <a:latin typeface="Times New Roman" panose="02020603050405020304" pitchFamily="18" charset="0"/>
                <a:ea typeface="DengXian" panose="02010600030101010101" pitchFamily="2" charset="-122"/>
                <a:cs typeface="Arial" panose="020B0604020202020204" pitchFamily="34" charset="0"/>
              </a:rPr>
              <a:t> – the client should assume the server never retains any state information between requests</a:t>
            </a:r>
          </a:p>
          <a:p>
            <a:pPr lvl="1"/>
            <a:r>
              <a:rPr lang="en-US" sz="1600" b="1" dirty="0">
                <a:latin typeface="Times New Roman" panose="02020603050405020304" pitchFamily="18" charset="0"/>
                <a:ea typeface="DengXian" panose="02010600030101010101" pitchFamily="2" charset="-122"/>
                <a:cs typeface="Arial" panose="020B0604020202020204" pitchFamily="34" charset="0"/>
              </a:rPr>
              <a:t>Cacheable</a:t>
            </a:r>
            <a:r>
              <a:rPr lang="en-US" sz="1600" dirty="0">
                <a:latin typeface="Times New Roman" panose="02020603050405020304" pitchFamily="18" charset="0"/>
                <a:ea typeface="DengXian" panose="02010600030101010101" pitchFamily="2" charset="-122"/>
                <a:cs typeface="Arial" panose="020B0604020202020204" pitchFamily="34" charset="0"/>
              </a:rPr>
              <a:t> – caching is applied to resources when applicable</a:t>
            </a:r>
          </a:p>
          <a:p>
            <a:pPr lvl="1"/>
            <a:r>
              <a:rPr lang="en-US" sz="1600" b="1" dirty="0">
                <a:effectLst/>
                <a:latin typeface="Times New Roman" panose="02020603050405020304" pitchFamily="18" charset="0"/>
                <a:ea typeface="DengXian" panose="02010600030101010101" pitchFamily="2" charset="-122"/>
                <a:cs typeface="Arial" panose="020B0604020202020204" pitchFamily="34" charset="0"/>
              </a:rPr>
              <a:t>Tiered System Architecture </a:t>
            </a:r>
            <a:r>
              <a:rPr lang="en-US" sz="1600" dirty="0">
                <a:effectLst/>
                <a:latin typeface="Times New Roman" panose="02020603050405020304" pitchFamily="18" charset="0"/>
                <a:ea typeface="DengXian" panose="02010600030101010101" pitchFamily="2" charset="-122"/>
                <a:cs typeface="Arial" panose="020B0604020202020204" pitchFamily="34" charset="0"/>
              </a:rPr>
              <a:t>– The server may be broken into independent elements</a:t>
            </a:r>
          </a:p>
          <a:p>
            <a:pPr lvl="1"/>
            <a:r>
              <a:rPr lang="en-US" sz="1600" b="1" dirty="0">
                <a:latin typeface="Times New Roman" panose="02020603050405020304" pitchFamily="18" charset="0"/>
                <a:ea typeface="DengXian" panose="02010600030101010101" pitchFamily="2" charset="-122"/>
                <a:cs typeface="Arial" panose="020B0604020202020204" pitchFamily="34" charset="0"/>
              </a:rPr>
              <a:t>Code on Demand </a:t>
            </a:r>
            <a:r>
              <a:rPr lang="en-US" sz="1600" dirty="0">
                <a:latin typeface="Times New Roman" panose="02020603050405020304" pitchFamily="18" charset="0"/>
                <a:ea typeface="DengXian" panose="02010600030101010101" pitchFamily="2" charset="-122"/>
                <a:cs typeface="Arial" panose="020B0604020202020204" pitchFamily="34" charset="0"/>
              </a:rPr>
              <a:t>– It is possible for the server to provide client to be executed</a:t>
            </a:r>
            <a:endParaRPr lang="en-US" sz="1600" dirty="0">
              <a:effectLst/>
              <a:latin typeface="Calibri" panose="020F0502020204030204" pitchFamily="34" charset="0"/>
              <a:ea typeface="DengXian" panose="02010600030101010101" pitchFamily="2" charset="-122"/>
              <a:cs typeface="Arial" panose="020B0604020202020204" pitchFamily="34" charset="0"/>
            </a:endParaRPr>
          </a:p>
          <a:p>
            <a:endParaRPr lang="en-US" dirty="0"/>
          </a:p>
        </p:txBody>
      </p:sp>
    </p:spTree>
    <p:extLst>
      <p:ext uri="{BB962C8B-B14F-4D97-AF65-F5344CB8AC3E}">
        <p14:creationId xmlns:p14="http://schemas.microsoft.com/office/powerpoint/2010/main" val="31006856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1EBF04-DAF8-435B-99B6-9801F21D5F82}"/>
              </a:ext>
            </a:extLst>
          </p:cNvPr>
          <p:cNvSpPr>
            <a:spLocks noGrp="1"/>
          </p:cNvSpPr>
          <p:nvPr>
            <p:ph type="title"/>
          </p:nvPr>
        </p:nvSpPr>
        <p:spPr/>
        <p:txBody>
          <a:bodyPr/>
          <a:lstStyle/>
          <a:p>
            <a:r>
              <a:rPr lang="en-US" dirty="0"/>
              <a:t>Key Elements of REST APIs - 1</a:t>
            </a:r>
          </a:p>
        </p:txBody>
      </p:sp>
      <p:sp>
        <p:nvSpPr>
          <p:cNvPr id="3" name="Content Placeholder 2">
            <a:extLst>
              <a:ext uri="{FF2B5EF4-FFF2-40B4-BE49-F238E27FC236}">
                <a16:creationId xmlns:a16="http://schemas.microsoft.com/office/drawing/2014/main" id="{237B94D8-9E2F-48BE-91AD-762C22478BE3}"/>
              </a:ext>
            </a:extLst>
          </p:cNvPr>
          <p:cNvSpPr>
            <a:spLocks noGrp="1"/>
          </p:cNvSpPr>
          <p:nvPr>
            <p:ph idx="1"/>
          </p:nvPr>
        </p:nvSpPr>
        <p:spPr/>
        <p:txBody>
          <a:bodyPr>
            <a:noAutofit/>
          </a:bodyPr>
          <a:lstStyle/>
          <a:p>
            <a:endParaRPr lang="en-US" dirty="0"/>
          </a:p>
          <a:p>
            <a:pPr marL="0" indent="0">
              <a:buNone/>
            </a:pPr>
            <a:r>
              <a:rPr lang="en-US" sz="2800" dirty="0"/>
              <a:t>Resources</a:t>
            </a:r>
            <a:endParaRPr lang="en-US" dirty="0"/>
          </a:p>
          <a:p>
            <a:pPr>
              <a:buFont typeface="Wingdings" panose="05000000000000000000" pitchFamily="2" charset="2"/>
              <a:buChar char="Ø"/>
            </a:pPr>
            <a:r>
              <a:rPr lang="en-US" dirty="0"/>
              <a:t>The first key element is the resource itself. Records are identified by a URI (Universal Resource Identifier):</a:t>
            </a:r>
            <a:br>
              <a:rPr lang="en-US" dirty="0"/>
            </a:br>
            <a:r>
              <a:rPr lang="en-US" dirty="0"/>
              <a:t>	</a:t>
            </a:r>
            <a:r>
              <a:rPr lang="en-US" dirty="0">
                <a:latin typeface="Ubuntu" panose="020B0504030602030204" pitchFamily="34" charset="0"/>
              </a:rPr>
              <a:t>URI = scheme ":" ["//" authority] path ["?" query] ["#" fragment]</a:t>
            </a:r>
          </a:p>
          <a:p>
            <a:pPr lvl="1">
              <a:buFont typeface="Wingdings" panose="05000000000000000000" pitchFamily="2" charset="2"/>
              <a:buChar char="Ø"/>
            </a:pPr>
            <a:r>
              <a:rPr lang="en-US" dirty="0"/>
              <a:t>Let assume that a web application on a server has records of several employees. </a:t>
            </a:r>
          </a:p>
          <a:p>
            <a:pPr lvl="1">
              <a:buFont typeface="Wingdings" panose="05000000000000000000" pitchFamily="2" charset="2"/>
              <a:buChar char="Ø"/>
            </a:pPr>
            <a:r>
              <a:rPr lang="en-US" dirty="0"/>
              <a:t>Let's assume the URL of the web application is https://jsonplaceholder.typicode.com. </a:t>
            </a:r>
          </a:p>
          <a:p>
            <a:pPr lvl="1">
              <a:buFont typeface="Wingdings" panose="05000000000000000000" pitchFamily="2" charset="2"/>
              <a:buChar char="Ø"/>
            </a:pPr>
            <a:r>
              <a:rPr lang="en-US" dirty="0"/>
              <a:t>Now in order to access a user record resource via REST, one can issue the command </a:t>
            </a:r>
            <a:r>
              <a:rPr lang="en-US" dirty="0">
                <a:solidFill>
                  <a:srgbClr val="006000"/>
                </a:solidFill>
                <a:effectLst/>
                <a:latin typeface="Courier New" panose="02070309020205020404" pitchFamily="49" charset="0"/>
                <a:hlinkClick r:id="rId2"/>
              </a:rPr>
              <a:t>https://jsonplaceholder.typicode.com/users/1</a:t>
            </a:r>
            <a:endParaRPr lang="en-US" dirty="0">
              <a:solidFill>
                <a:srgbClr val="006000"/>
              </a:solidFill>
              <a:effectLst/>
              <a:latin typeface="Courier New" panose="02070309020205020404" pitchFamily="49" charset="0"/>
            </a:endParaRPr>
          </a:p>
          <a:p>
            <a:pPr lvl="2">
              <a:buFont typeface="Wingdings" panose="05000000000000000000" pitchFamily="2" charset="2"/>
              <a:buChar char="Ø"/>
            </a:pPr>
            <a:r>
              <a:rPr lang="en-US" dirty="0"/>
              <a:t> This command tells the web server to please provide the details of the user whose user number is 1.</a:t>
            </a:r>
          </a:p>
          <a:p>
            <a:endParaRPr lang="en-US" dirty="0"/>
          </a:p>
          <a:p>
            <a:endParaRPr lang="en-US" dirty="0"/>
          </a:p>
        </p:txBody>
      </p:sp>
    </p:spTree>
    <p:extLst>
      <p:ext uri="{BB962C8B-B14F-4D97-AF65-F5344CB8AC3E}">
        <p14:creationId xmlns:p14="http://schemas.microsoft.com/office/powerpoint/2010/main" val="19995295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B2BD05DE-BEB1-3AB2-E9BD-BC8F08FCCD7A}"/>
              </a:ext>
            </a:extLst>
          </p:cNvPr>
          <p:cNvPicPr>
            <a:picLocks noChangeAspect="1"/>
          </p:cNvPicPr>
          <p:nvPr/>
        </p:nvPicPr>
        <p:blipFill>
          <a:blip r:embed="rId2"/>
          <a:stretch>
            <a:fillRect/>
          </a:stretch>
        </p:blipFill>
        <p:spPr>
          <a:xfrm>
            <a:off x="5588495" y="901061"/>
            <a:ext cx="5982218" cy="5311600"/>
          </a:xfrm>
          <a:prstGeom prst="rect">
            <a:avLst/>
          </a:prstGeom>
        </p:spPr>
      </p:pic>
      <p:sp>
        <p:nvSpPr>
          <p:cNvPr id="7" name="TextBox 6">
            <a:extLst>
              <a:ext uri="{FF2B5EF4-FFF2-40B4-BE49-F238E27FC236}">
                <a16:creationId xmlns:a16="http://schemas.microsoft.com/office/drawing/2014/main" id="{120DDC8A-750A-0326-D046-43E0B9C5A4A1}"/>
              </a:ext>
            </a:extLst>
          </p:cNvPr>
          <p:cNvSpPr txBox="1"/>
          <p:nvPr/>
        </p:nvSpPr>
        <p:spPr>
          <a:xfrm>
            <a:off x="607338" y="338662"/>
            <a:ext cx="6886091" cy="348557"/>
          </a:xfrm>
          <a:prstGeom prst="rect">
            <a:avLst/>
          </a:prstGeom>
          <a:noFill/>
        </p:spPr>
        <p:txBody>
          <a:bodyPr wrap="square">
            <a:spAutoFit/>
          </a:bodyPr>
          <a:lstStyle/>
          <a:p>
            <a:pPr marL="201168" marR="0" lvl="1" algn="l" defTabSz="914400" rtl="0" eaLnBrk="1" fontAlgn="auto" latinLnBrk="0" hangingPunct="1">
              <a:lnSpc>
                <a:spcPct val="90000"/>
              </a:lnSpc>
              <a:spcBef>
                <a:spcPts val="200"/>
              </a:spcBef>
              <a:spcAft>
                <a:spcPts val="400"/>
              </a:spcAft>
              <a:buClr>
                <a:srgbClr val="E48312"/>
              </a:buClr>
              <a:buSzTx/>
              <a:tabLst/>
              <a:defRPr/>
            </a:pPr>
            <a:r>
              <a:rPr kumimoji="0" lang="en-US" sz="1800" b="0" i="0" u="none" strike="noStrike" kern="1200" cap="none" spc="0" normalizeH="0" baseline="0" noProof="0" dirty="0">
                <a:ln>
                  <a:noFill/>
                </a:ln>
                <a:solidFill>
                  <a:srgbClr val="006000"/>
                </a:solidFill>
                <a:effectLst/>
                <a:uLnTx/>
                <a:uFillTx/>
                <a:latin typeface="Courier New" panose="02070309020205020404" pitchFamily="49" charset="0"/>
                <a:ea typeface="+mn-ea"/>
                <a:cs typeface="+mn-cs"/>
                <a:hlinkClick r:id="rId3"/>
              </a:rPr>
              <a:t>https://jsonplaceholder.typicode.com/users/1</a:t>
            </a:r>
            <a:endParaRPr kumimoji="0" lang="en-US" sz="1800" b="0" i="0" u="none" strike="noStrike" kern="1200" cap="none" spc="0" normalizeH="0" baseline="0" noProof="0" dirty="0">
              <a:ln>
                <a:noFill/>
              </a:ln>
              <a:solidFill>
                <a:srgbClr val="006000"/>
              </a:solidFill>
              <a:effectLst/>
              <a:uLnTx/>
              <a:uFillTx/>
              <a:latin typeface="Courier New" panose="02070309020205020404" pitchFamily="49" charset="0"/>
              <a:ea typeface="+mn-ea"/>
              <a:cs typeface="+mn-cs"/>
            </a:endParaRPr>
          </a:p>
        </p:txBody>
      </p:sp>
    </p:spTree>
    <p:extLst>
      <p:ext uri="{BB962C8B-B14F-4D97-AF65-F5344CB8AC3E}">
        <p14:creationId xmlns:p14="http://schemas.microsoft.com/office/powerpoint/2010/main" val="42141944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E87539-06EF-4DAD-8096-B5E58BD1BC1C}"/>
              </a:ext>
            </a:extLst>
          </p:cNvPr>
          <p:cNvSpPr>
            <a:spLocks noGrp="1"/>
          </p:cNvSpPr>
          <p:nvPr>
            <p:ph type="title"/>
          </p:nvPr>
        </p:nvSpPr>
        <p:spPr/>
        <p:txBody>
          <a:bodyPr/>
          <a:lstStyle/>
          <a:p>
            <a:r>
              <a:rPr lang="en-US" dirty="0"/>
              <a:t>Key Elements - 2</a:t>
            </a:r>
          </a:p>
        </p:txBody>
      </p:sp>
      <p:sp>
        <p:nvSpPr>
          <p:cNvPr id="3" name="Content Placeholder 2">
            <a:extLst>
              <a:ext uri="{FF2B5EF4-FFF2-40B4-BE49-F238E27FC236}">
                <a16:creationId xmlns:a16="http://schemas.microsoft.com/office/drawing/2014/main" id="{E7F264FE-0572-4D70-A5F4-6F5CD113DFE8}"/>
              </a:ext>
            </a:extLst>
          </p:cNvPr>
          <p:cNvSpPr>
            <a:spLocks noGrp="1"/>
          </p:cNvSpPr>
          <p:nvPr>
            <p:ph idx="1"/>
          </p:nvPr>
        </p:nvSpPr>
        <p:spPr>
          <a:xfrm>
            <a:off x="1097280" y="1845733"/>
            <a:ext cx="10058400" cy="2303938"/>
          </a:xfrm>
        </p:spPr>
        <p:txBody>
          <a:bodyPr>
            <a:normAutofit fontScale="62500" lnSpcReduction="20000"/>
          </a:bodyPr>
          <a:lstStyle/>
          <a:p>
            <a:pPr marL="0" indent="0">
              <a:buNone/>
            </a:pPr>
            <a:r>
              <a:rPr lang="en-US" b="1" u="sng" dirty="0"/>
              <a:t>Commands</a:t>
            </a:r>
          </a:p>
          <a:p>
            <a:pPr>
              <a:spcBef>
                <a:spcPts val="600"/>
              </a:spcBef>
            </a:pPr>
            <a:r>
              <a:rPr lang="en-US" dirty="0"/>
              <a:t>These describe what you want to do with the resource. A browser issues a </a:t>
            </a:r>
            <a:r>
              <a:rPr lang="en-US" b="1" dirty="0"/>
              <a:t>GET</a:t>
            </a:r>
            <a:r>
              <a:rPr lang="en-US" dirty="0"/>
              <a:t> command to instruct the endpoint it wants to get data.</a:t>
            </a:r>
          </a:p>
          <a:p>
            <a:pPr marL="292608" lvl="1" indent="0">
              <a:spcBef>
                <a:spcPts val="600"/>
              </a:spcBef>
              <a:buNone/>
            </a:pPr>
            <a:r>
              <a:rPr lang="en-US" b="1" u="sng" dirty="0">
                <a:latin typeface="Cascadia Code" panose="020B0609020000020004" pitchFamily="49" charset="0"/>
                <a:ea typeface="Cascadia Code" panose="020B0609020000020004" pitchFamily="49" charset="0"/>
                <a:cs typeface="Cascadia Code" panose="020B0609020000020004" pitchFamily="49" charset="0"/>
              </a:rPr>
              <a:t>HTTP Command   | CRUD Operation Equivalent</a:t>
            </a:r>
            <a:br>
              <a:rPr lang="en-US" dirty="0">
                <a:latin typeface="Cascadia Code" panose="020B0609020000020004" pitchFamily="49" charset="0"/>
                <a:ea typeface="Cascadia Code" panose="020B0609020000020004" pitchFamily="49" charset="0"/>
                <a:cs typeface="Cascadia Code" panose="020B0609020000020004" pitchFamily="49" charset="0"/>
              </a:rPr>
            </a:br>
            <a:r>
              <a:rPr lang="en-US" dirty="0">
                <a:latin typeface="Cascadia Code" panose="020B0609020000020004" pitchFamily="49" charset="0"/>
                <a:ea typeface="Cascadia Code" panose="020B0609020000020004" pitchFamily="49" charset="0"/>
                <a:cs typeface="Cascadia Code" panose="020B0609020000020004" pitchFamily="49" charset="0"/>
              </a:rPr>
              <a:t> POST          |  create</a:t>
            </a:r>
            <a:br>
              <a:rPr lang="en-US" dirty="0">
                <a:latin typeface="Cascadia Code" panose="020B0609020000020004" pitchFamily="49" charset="0"/>
                <a:ea typeface="Cascadia Code" panose="020B0609020000020004" pitchFamily="49" charset="0"/>
                <a:cs typeface="Cascadia Code" panose="020B0609020000020004" pitchFamily="49" charset="0"/>
              </a:rPr>
            </a:br>
            <a:r>
              <a:rPr lang="en-US" dirty="0">
                <a:latin typeface="Cascadia Code" panose="020B0609020000020004" pitchFamily="49" charset="0"/>
                <a:ea typeface="Cascadia Code" panose="020B0609020000020004" pitchFamily="49" charset="0"/>
                <a:cs typeface="Cascadia Code" panose="020B0609020000020004" pitchFamily="49" charset="0"/>
              </a:rPr>
              <a:t> GET           |  read </a:t>
            </a:r>
            <a:br>
              <a:rPr lang="en-US" dirty="0">
                <a:latin typeface="Cascadia Code" panose="020B0609020000020004" pitchFamily="49" charset="0"/>
                <a:ea typeface="Cascadia Code" panose="020B0609020000020004" pitchFamily="49" charset="0"/>
                <a:cs typeface="Cascadia Code" panose="020B0609020000020004" pitchFamily="49" charset="0"/>
              </a:rPr>
            </a:br>
            <a:r>
              <a:rPr lang="en-US" dirty="0">
                <a:latin typeface="Cascadia Code" panose="020B0609020000020004" pitchFamily="49" charset="0"/>
                <a:ea typeface="Cascadia Code" panose="020B0609020000020004" pitchFamily="49" charset="0"/>
                <a:cs typeface="Cascadia Code" panose="020B0609020000020004" pitchFamily="49" charset="0"/>
              </a:rPr>
              <a:t> PUT           |  update / replace</a:t>
            </a:r>
            <a:br>
              <a:rPr lang="en-US" dirty="0">
                <a:latin typeface="Cascadia Code" panose="020B0609020000020004" pitchFamily="49" charset="0"/>
                <a:ea typeface="Cascadia Code" panose="020B0609020000020004" pitchFamily="49" charset="0"/>
                <a:cs typeface="Cascadia Code" panose="020B0609020000020004" pitchFamily="49" charset="0"/>
              </a:rPr>
            </a:br>
            <a:r>
              <a:rPr lang="en-US" dirty="0">
                <a:latin typeface="Cascadia Code" panose="020B0609020000020004" pitchFamily="49" charset="0"/>
                <a:ea typeface="Cascadia Code" panose="020B0609020000020004" pitchFamily="49" charset="0"/>
                <a:cs typeface="Cascadia Code" panose="020B0609020000020004" pitchFamily="49" charset="0"/>
              </a:rPr>
              <a:t> PATCH         |  update / modify</a:t>
            </a:r>
            <a:br>
              <a:rPr lang="en-US" dirty="0">
                <a:latin typeface="Cascadia Code" panose="020B0609020000020004" pitchFamily="49" charset="0"/>
                <a:ea typeface="Cascadia Code" panose="020B0609020000020004" pitchFamily="49" charset="0"/>
                <a:cs typeface="Cascadia Code" panose="020B0609020000020004" pitchFamily="49" charset="0"/>
              </a:rPr>
            </a:br>
            <a:r>
              <a:rPr lang="en-US" dirty="0">
                <a:latin typeface="Cascadia Code" panose="020B0609020000020004" pitchFamily="49" charset="0"/>
                <a:ea typeface="Cascadia Code" panose="020B0609020000020004" pitchFamily="49" charset="0"/>
                <a:cs typeface="Cascadia Code" panose="020B0609020000020004" pitchFamily="49" charset="0"/>
              </a:rPr>
              <a:t> DELETE        |  delete</a:t>
            </a:r>
            <a:endParaRPr lang="en-US" dirty="0"/>
          </a:p>
          <a:p>
            <a:pPr marL="0" indent="0">
              <a:buNone/>
            </a:pPr>
            <a:r>
              <a:rPr lang="en-US" dirty="0"/>
              <a:t> </a:t>
            </a:r>
            <a:r>
              <a:rPr lang="en-US" b="1" u="sng" dirty="0"/>
              <a:t>Request Headers</a:t>
            </a:r>
          </a:p>
          <a:p>
            <a:pPr>
              <a:spcBef>
                <a:spcPts val="600"/>
              </a:spcBef>
            </a:pPr>
            <a:r>
              <a:rPr lang="en-US" dirty="0"/>
              <a:t>These are additional instructions sent with the request. These might define the type of response required or the authorization details. An example of headers from Postman:</a:t>
            </a:r>
            <a:br>
              <a:rPr lang="en-US" dirty="0"/>
            </a:br>
            <a:br>
              <a:rPr lang="en-US" dirty="0"/>
            </a:br>
            <a:endParaRPr lang="en-US" dirty="0"/>
          </a:p>
        </p:txBody>
      </p:sp>
      <p:pic>
        <p:nvPicPr>
          <p:cNvPr id="5" name="Picture 4">
            <a:extLst>
              <a:ext uri="{FF2B5EF4-FFF2-40B4-BE49-F238E27FC236}">
                <a16:creationId xmlns:a16="http://schemas.microsoft.com/office/drawing/2014/main" id="{89ACF014-DAEC-8282-201D-3F793821FDF5}"/>
              </a:ext>
            </a:extLst>
          </p:cNvPr>
          <p:cNvPicPr>
            <a:picLocks noChangeAspect="1"/>
          </p:cNvPicPr>
          <p:nvPr/>
        </p:nvPicPr>
        <p:blipFill>
          <a:blip r:embed="rId2"/>
          <a:stretch>
            <a:fillRect/>
          </a:stretch>
        </p:blipFill>
        <p:spPr>
          <a:xfrm>
            <a:off x="3972581" y="3746715"/>
            <a:ext cx="5570374" cy="2466316"/>
          </a:xfrm>
          <a:prstGeom prst="rect">
            <a:avLst/>
          </a:prstGeom>
        </p:spPr>
      </p:pic>
      <p:sp>
        <p:nvSpPr>
          <p:cNvPr id="6" name="Rectangle 5">
            <a:extLst>
              <a:ext uri="{FF2B5EF4-FFF2-40B4-BE49-F238E27FC236}">
                <a16:creationId xmlns:a16="http://schemas.microsoft.com/office/drawing/2014/main" id="{6D17BAC0-6028-77DA-D019-300D66D3BA76}"/>
              </a:ext>
            </a:extLst>
          </p:cNvPr>
          <p:cNvSpPr/>
          <p:nvPr/>
        </p:nvSpPr>
        <p:spPr>
          <a:xfrm>
            <a:off x="3972581" y="5854485"/>
            <a:ext cx="5644117" cy="358546"/>
          </a:xfrm>
          <a:prstGeom prst="rect">
            <a:avLst/>
          </a:prstGeom>
          <a:solidFill>
            <a:srgbClr val="FFFF00">
              <a:alpha val="12941"/>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1278552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E87539-06EF-4DAD-8096-B5E58BD1BC1C}"/>
              </a:ext>
            </a:extLst>
          </p:cNvPr>
          <p:cNvSpPr>
            <a:spLocks noGrp="1"/>
          </p:cNvSpPr>
          <p:nvPr>
            <p:ph type="title"/>
          </p:nvPr>
        </p:nvSpPr>
        <p:spPr/>
        <p:txBody>
          <a:bodyPr/>
          <a:lstStyle/>
          <a:p>
            <a:r>
              <a:rPr lang="en-US" dirty="0"/>
              <a:t>Key Elements - 3</a:t>
            </a:r>
          </a:p>
        </p:txBody>
      </p:sp>
      <p:sp>
        <p:nvSpPr>
          <p:cNvPr id="3" name="Content Placeholder 2">
            <a:extLst>
              <a:ext uri="{FF2B5EF4-FFF2-40B4-BE49-F238E27FC236}">
                <a16:creationId xmlns:a16="http://schemas.microsoft.com/office/drawing/2014/main" id="{E7F264FE-0572-4D70-A5F4-6F5CD113DFE8}"/>
              </a:ext>
            </a:extLst>
          </p:cNvPr>
          <p:cNvSpPr>
            <a:spLocks noGrp="1"/>
          </p:cNvSpPr>
          <p:nvPr>
            <p:ph idx="1"/>
          </p:nvPr>
        </p:nvSpPr>
        <p:spPr>
          <a:xfrm>
            <a:off x="1097280" y="1845733"/>
            <a:ext cx="10058400" cy="4344051"/>
          </a:xfrm>
        </p:spPr>
        <p:txBody>
          <a:bodyPr>
            <a:normAutofit/>
          </a:bodyPr>
          <a:lstStyle/>
          <a:p>
            <a:r>
              <a:rPr lang="en-US" b="1" u="sng" dirty="0"/>
              <a:t>Request Body</a:t>
            </a:r>
          </a:p>
          <a:p>
            <a:pPr>
              <a:spcBef>
                <a:spcPts val="600"/>
              </a:spcBef>
            </a:pPr>
            <a:r>
              <a:rPr lang="en-US" dirty="0"/>
              <a:t>Data is sent with the request. Data is normally sent in the request when a POST request is made to the REST web service. In a POST call, the client actually tells the web service that it wants to add a resource to the server. Hence, the request body would have the details of the resource which is required to be added to the server.</a:t>
            </a:r>
          </a:p>
          <a:p>
            <a:r>
              <a:rPr lang="en-US" b="1" u="sng" dirty="0"/>
              <a:t>Response Body</a:t>
            </a:r>
          </a:p>
          <a:p>
            <a:pPr>
              <a:spcBef>
                <a:spcPts val="600"/>
              </a:spcBef>
            </a:pPr>
            <a:r>
              <a:rPr lang="en-US" dirty="0"/>
              <a:t>This is the main body of the response. So in our example, if we were to query the web server via the request https://jsonplaceholder.typicode.com/users/1, the web server might return an XML document with all the details of the employee in the Response Body.</a:t>
            </a:r>
          </a:p>
          <a:p>
            <a:r>
              <a:rPr lang="en-US" b="1" u="sng" dirty="0"/>
              <a:t>Response Status codes</a:t>
            </a:r>
          </a:p>
          <a:p>
            <a:pPr>
              <a:spcBef>
                <a:spcPts val="600"/>
              </a:spcBef>
            </a:pPr>
            <a:r>
              <a:rPr lang="en-US" dirty="0"/>
              <a:t>These codes are the general codes which are returned along with the response from the web server. An example is the code 200 which is normally returned if there is no error when returning a response to the client.</a:t>
            </a:r>
          </a:p>
        </p:txBody>
      </p:sp>
    </p:spTree>
    <p:extLst>
      <p:ext uri="{BB962C8B-B14F-4D97-AF65-F5344CB8AC3E}">
        <p14:creationId xmlns:p14="http://schemas.microsoft.com/office/powerpoint/2010/main" val="11189349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90231D-3A51-4EF7-944E-D7D1CD62C013}"/>
              </a:ext>
            </a:extLst>
          </p:cNvPr>
          <p:cNvSpPr>
            <a:spLocks noGrp="1"/>
          </p:cNvSpPr>
          <p:nvPr>
            <p:ph type="title"/>
          </p:nvPr>
        </p:nvSpPr>
        <p:spPr/>
        <p:txBody>
          <a:bodyPr/>
          <a:lstStyle/>
          <a:p>
            <a:r>
              <a:rPr lang="en-US" dirty="0"/>
              <a:t>Key Elements - 4</a:t>
            </a:r>
          </a:p>
        </p:txBody>
      </p:sp>
      <p:sp>
        <p:nvSpPr>
          <p:cNvPr id="3" name="Content Placeholder 2">
            <a:extLst>
              <a:ext uri="{FF2B5EF4-FFF2-40B4-BE49-F238E27FC236}">
                <a16:creationId xmlns:a16="http://schemas.microsoft.com/office/drawing/2014/main" id="{5AB0A788-EC8F-479E-B481-3C4BFAAA848C}"/>
              </a:ext>
            </a:extLst>
          </p:cNvPr>
          <p:cNvSpPr>
            <a:spLocks noGrp="1"/>
          </p:cNvSpPr>
          <p:nvPr>
            <p:ph idx="1"/>
          </p:nvPr>
        </p:nvSpPr>
        <p:spPr>
          <a:xfrm>
            <a:off x="1097280" y="1845733"/>
            <a:ext cx="10058400" cy="4344051"/>
          </a:xfrm>
        </p:spPr>
        <p:txBody>
          <a:bodyPr>
            <a:normAutofit fontScale="85000" lnSpcReduction="20000"/>
          </a:bodyPr>
          <a:lstStyle/>
          <a:p>
            <a:r>
              <a:rPr lang="en-US" dirty="0"/>
              <a:t>Restful Methods</a:t>
            </a:r>
          </a:p>
          <a:p>
            <a:r>
              <a:rPr lang="en-US" dirty="0"/>
              <a:t>The below list shows the verbs (POST, GET, PUT, and DELETE) and an example of what they would mean.</a:t>
            </a:r>
          </a:p>
          <a:p>
            <a:endParaRPr lang="en-US" dirty="0"/>
          </a:p>
          <a:p>
            <a:pPr>
              <a:lnSpc>
                <a:spcPct val="120000"/>
              </a:lnSpc>
            </a:pPr>
            <a:r>
              <a:rPr lang="en-US" dirty="0"/>
              <a:t>Let's assume that we have a RESTful web service is defined at the location. http://demo.guru99.com/employee . When the client makes any request to this web service, it can specify any of the normal HTTP verbs of GET, POST, DELETE and PUT. </a:t>
            </a:r>
          </a:p>
          <a:p>
            <a:pPr>
              <a:lnSpc>
                <a:spcPct val="120000"/>
              </a:lnSpc>
            </a:pPr>
            <a:r>
              <a:rPr lang="en-US" dirty="0"/>
              <a:t>Below is what would happen If the respective verbs were sent by the client.</a:t>
            </a:r>
          </a:p>
          <a:p>
            <a:endParaRPr lang="en-US" dirty="0"/>
          </a:p>
          <a:p>
            <a:r>
              <a:rPr lang="en-US" dirty="0"/>
              <a:t>POST – This would be used to create a new employee using the RESTful web service</a:t>
            </a:r>
          </a:p>
          <a:p>
            <a:r>
              <a:rPr lang="en-US" dirty="0"/>
              <a:t>GET - This would be used to get a list of all employees using the RESTful web service</a:t>
            </a:r>
          </a:p>
          <a:p>
            <a:r>
              <a:rPr lang="en-US" dirty="0"/>
              <a:t>PUT - This would be used to update all employees using the RESTful web service</a:t>
            </a:r>
          </a:p>
          <a:p>
            <a:r>
              <a:rPr lang="en-US" dirty="0"/>
              <a:t>DELETE - This would be used to delete all employees using the RESTful web service</a:t>
            </a:r>
          </a:p>
          <a:p>
            <a:endParaRPr lang="en-US" dirty="0"/>
          </a:p>
        </p:txBody>
      </p:sp>
    </p:spTree>
    <p:extLst>
      <p:ext uri="{BB962C8B-B14F-4D97-AF65-F5344CB8AC3E}">
        <p14:creationId xmlns:p14="http://schemas.microsoft.com/office/powerpoint/2010/main" val="34326689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3C6AA5-AD13-4EEF-8713-2E55BA569C7B}"/>
              </a:ext>
            </a:extLst>
          </p:cNvPr>
          <p:cNvSpPr>
            <a:spLocks noGrp="1"/>
          </p:cNvSpPr>
          <p:nvPr>
            <p:ph type="title"/>
          </p:nvPr>
        </p:nvSpPr>
        <p:spPr/>
        <p:txBody>
          <a:bodyPr/>
          <a:lstStyle/>
          <a:p>
            <a:r>
              <a:rPr lang="en-US" dirty="0"/>
              <a:t>An example</a:t>
            </a:r>
          </a:p>
        </p:txBody>
      </p:sp>
      <p:sp>
        <p:nvSpPr>
          <p:cNvPr id="3" name="Content Placeholder 2">
            <a:extLst>
              <a:ext uri="{FF2B5EF4-FFF2-40B4-BE49-F238E27FC236}">
                <a16:creationId xmlns:a16="http://schemas.microsoft.com/office/drawing/2014/main" id="{A6C27357-3140-4368-BACD-EFE1A73FFF67}"/>
              </a:ext>
            </a:extLst>
          </p:cNvPr>
          <p:cNvSpPr>
            <a:spLocks noGrp="1"/>
          </p:cNvSpPr>
          <p:nvPr>
            <p:ph idx="1"/>
          </p:nvPr>
        </p:nvSpPr>
        <p:spPr/>
        <p:txBody>
          <a:bodyPr>
            <a:normAutofit/>
          </a:bodyPr>
          <a:lstStyle/>
          <a:p>
            <a:r>
              <a:rPr lang="en-US" dirty="0"/>
              <a:t>Let's take a look from a perspective of just a single record. Let's say there was an employee record with the employee number of 1.</a:t>
            </a:r>
          </a:p>
          <a:p>
            <a:r>
              <a:rPr lang="en-US" dirty="0"/>
              <a:t>The following actions would have their respective meanings.</a:t>
            </a:r>
          </a:p>
          <a:p>
            <a:r>
              <a:rPr lang="en-US" b="1" dirty="0"/>
              <a:t>POST</a:t>
            </a:r>
            <a:r>
              <a:rPr lang="en-US" dirty="0"/>
              <a:t> – This would </a:t>
            </a:r>
            <a:r>
              <a:rPr lang="en-US" b="1" u="sng" dirty="0"/>
              <a:t>not</a:t>
            </a:r>
            <a:r>
              <a:rPr lang="en-US" dirty="0"/>
              <a:t> be applicable since we are fetching data of employee 1 which is already created.</a:t>
            </a:r>
          </a:p>
          <a:p>
            <a:r>
              <a:rPr lang="en-US" b="1" dirty="0"/>
              <a:t>GET</a:t>
            </a:r>
            <a:r>
              <a:rPr lang="en-US" dirty="0"/>
              <a:t> - This would be used to get the details of the employee with Employee number 1 using the RESTful web service</a:t>
            </a:r>
          </a:p>
          <a:p>
            <a:r>
              <a:rPr lang="en-US" b="1" dirty="0"/>
              <a:t>PUT</a:t>
            </a:r>
            <a:r>
              <a:rPr lang="en-US" dirty="0"/>
              <a:t> - This would be used to update the details of the employee with Employee number 1 using the RESTful web service</a:t>
            </a:r>
          </a:p>
          <a:p>
            <a:r>
              <a:rPr lang="en-US" b="1" dirty="0"/>
              <a:t>DELETE</a:t>
            </a:r>
            <a:r>
              <a:rPr lang="en-US" dirty="0"/>
              <a:t> - This is used to delete the details of the employee with Employee no. as 1</a:t>
            </a:r>
          </a:p>
          <a:p>
            <a:endParaRPr lang="en-US" dirty="0"/>
          </a:p>
        </p:txBody>
      </p:sp>
    </p:spTree>
    <p:extLst>
      <p:ext uri="{BB962C8B-B14F-4D97-AF65-F5344CB8AC3E}">
        <p14:creationId xmlns:p14="http://schemas.microsoft.com/office/powerpoint/2010/main" val="8491849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C43612-81B9-4DDC-9066-C5E4E953ABD7}"/>
              </a:ext>
            </a:extLst>
          </p:cNvPr>
          <p:cNvSpPr>
            <a:spLocks noGrp="1"/>
          </p:cNvSpPr>
          <p:nvPr>
            <p:ph type="title"/>
          </p:nvPr>
        </p:nvSpPr>
        <p:spPr/>
        <p:txBody>
          <a:bodyPr/>
          <a:lstStyle/>
          <a:p>
            <a:r>
              <a:rPr lang="en-US" dirty="0"/>
              <a:t>Why REST?</a:t>
            </a:r>
          </a:p>
        </p:txBody>
      </p:sp>
      <p:sp>
        <p:nvSpPr>
          <p:cNvPr id="4" name="Text Placeholder 3">
            <a:extLst>
              <a:ext uri="{FF2B5EF4-FFF2-40B4-BE49-F238E27FC236}">
                <a16:creationId xmlns:a16="http://schemas.microsoft.com/office/drawing/2014/main" id="{F2D2EEC0-F338-49FE-8F3E-27431495174D}"/>
              </a:ext>
            </a:extLst>
          </p:cNvPr>
          <p:cNvSpPr>
            <a:spLocks noGrp="1"/>
          </p:cNvSpPr>
          <p:nvPr>
            <p:ph type="body" idx="1"/>
          </p:nvPr>
        </p:nvSpPr>
        <p:spPr/>
        <p:txBody>
          <a:bodyPr/>
          <a:lstStyle/>
          <a:p>
            <a:r>
              <a:rPr lang="en-US" dirty="0"/>
              <a:t>Advantages</a:t>
            </a:r>
          </a:p>
        </p:txBody>
      </p:sp>
      <p:sp>
        <p:nvSpPr>
          <p:cNvPr id="3" name="Content Placeholder 2">
            <a:extLst>
              <a:ext uri="{FF2B5EF4-FFF2-40B4-BE49-F238E27FC236}">
                <a16:creationId xmlns:a16="http://schemas.microsoft.com/office/drawing/2014/main" id="{71A28458-7775-42AE-BC35-A07B9624FAAF}"/>
              </a:ext>
            </a:extLst>
          </p:cNvPr>
          <p:cNvSpPr>
            <a:spLocks noGrp="1"/>
          </p:cNvSpPr>
          <p:nvPr>
            <p:ph sz="half" idx="2"/>
          </p:nvPr>
        </p:nvSpPr>
        <p:spPr/>
        <p:txBody>
          <a:bodyPr>
            <a:normAutofit fontScale="85000" lnSpcReduction="20000"/>
          </a:bodyPr>
          <a:lstStyle/>
          <a:p>
            <a:pPr marL="400050" indent="-227013">
              <a:buNone/>
            </a:pPr>
            <a:r>
              <a:rPr lang="en-US" dirty="0"/>
              <a:t>Standardization</a:t>
            </a:r>
          </a:p>
          <a:p>
            <a:pPr marL="400050" indent="-227013">
              <a:buFont typeface="Arial" panose="020B0604020202020204" pitchFamily="34" charset="0"/>
              <a:buChar char="•"/>
            </a:pPr>
            <a:r>
              <a:rPr lang="en-US" dirty="0"/>
              <a:t>Sort of … it’s a loosely defined standard.  No strict rules for syntax or </a:t>
            </a:r>
            <a:r>
              <a:rPr lang="en-US" dirty="0" err="1"/>
              <a:t>behaviour</a:t>
            </a:r>
            <a:r>
              <a:rPr lang="en-US" dirty="0"/>
              <a:t>.  More guidelines</a:t>
            </a:r>
          </a:p>
          <a:p>
            <a:pPr marL="173037" indent="0">
              <a:buNone/>
            </a:pPr>
            <a:r>
              <a:rPr lang="en-US" dirty="0"/>
              <a:t>Simple interface representation</a:t>
            </a:r>
          </a:p>
          <a:p>
            <a:pPr marL="400050" indent="-227013">
              <a:buFont typeface="Arial" panose="020B0604020202020204" pitchFamily="34" charset="0"/>
              <a:buChar char="•"/>
            </a:pPr>
            <a:r>
              <a:rPr lang="en-US" dirty="0"/>
              <a:t>As long as you can encode the data (usually json), you have your interface</a:t>
            </a:r>
          </a:p>
          <a:p>
            <a:pPr marL="173037" indent="0">
              <a:buNone/>
            </a:pPr>
            <a:r>
              <a:rPr lang="en-US" dirty="0"/>
              <a:t>Readable</a:t>
            </a:r>
          </a:p>
          <a:p>
            <a:pPr marL="400050" indent="-227013">
              <a:buFont typeface="Arial" panose="020B0604020202020204" pitchFamily="34" charset="0"/>
              <a:buChar char="•"/>
            </a:pPr>
            <a:r>
              <a:rPr lang="en-US" dirty="0"/>
              <a:t>Again, json</a:t>
            </a:r>
          </a:p>
          <a:p>
            <a:pPr marL="173037" indent="0">
              <a:buNone/>
            </a:pPr>
            <a:r>
              <a:rPr lang="en-US" dirty="0"/>
              <a:t>Easy to CREATE APIs</a:t>
            </a:r>
          </a:p>
          <a:p>
            <a:pPr marL="400050" indent="-227013">
              <a:buFont typeface="Arial" panose="020B0604020202020204" pitchFamily="34" charset="0"/>
              <a:buChar char="•"/>
            </a:pPr>
            <a:r>
              <a:rPr lang="en-US" dirty="0"/>
              <a:t>Human readable, no special tools (unlike SOAP)</a:t>
            </a:r>
          </a:p>
        </p:txBody>
      </p:sp>
      <p:sp>
        <p:nvSpPr>
          <p:cNvPr id="5" name="Text Placeholder 4">
            <a:extLst>
              <a:ext uri="{FF2B5EF4-FFF2-40B4-BE49-F238E27FC236}">
                <a16:creationId xmlns:a16="http://schemas.microsoft.com/office/drawing/2014/main" id="{FBAC64F5-DF26-491B-B13B-AE2E062CDAF0}"/>
              </a:ext>
            </a:extLst>
          </p:cNvPr>
          <p:cNvSpPr>
            <a:spLocks noGrp="1"/>
          </p:cNvSpPr>
          <p:nvPr>
            <p:ph type="body" sz="quarter" idx="3"/>
          </p:nvPr>
        </p:nvSpPr>
        <p:spPr/>
        <p:txBody>
          <a:bodyPr/>
          <a:lstStyle/>
          <a:p>
            <a:r>
              <a:rPr lang="en-US" dirty="0"/>
              <a:t>Disadvantages</a:t>
            </a:r>
          </a:p>
        </p:txBody>
      </p:sp>
      <p:sp>
        <p:nvSpPr>
          <p:cNvPr id="6" name="Content Placeholder 5">
            <a:extLst>
              <a:ext uri="{FF2B5EF4-FFF2-40B4-BE49-F238E27FC236}">
                <a16:creationId xmlns:a16="http://schemas.microsoft.com/office/drawing/2014/main" id="{AC81E887-1E67-4F72-A870-440D8BD5904A}"/>
              </a:ext>
            </a:extLst>
          </p:cNvPr>
          <p:cNvSpPr>
            <a:spLocks noGrp="1"/>
          </p:cNvSpPr>
          <p:nvPr>
            <p:ph sz="quarter" idx="4"/>
          </p:nvPr>
        </p:nvSpPr>
        <p:spPr/>
        <p:txBody>
          <a:bodyPr>
            <a:normAutofit fontScale="85000" lnSpcReduction="20000"/>
          </a:bodyPr>
          <a:lstStyle/>
          <a:p>
            <a:pPr marL="0" indent="0">
              <a:buNone/>
            </a:pPr>
            <a:r>
              <a:rPr lang="en-US" dirty="0"/>
              <a:t>Loose syntax and semantics</a:t>
            </a:r>
          </a:p>
          <a:p>
            <a:pPr marL="400050" indent="-227013">
              <a:buFont typeface="Arial" panose="020B0604020202020204" pitchFamily="34" charset="0"/>
              <a:buChar char="•"/>
            </a:pPr>
            <a:r>
              <a:rPr lang="en-US" dirty="0"/>
              <a:t>Interface basically enforced in code</a:t>
            </a:r>
          </a:p>
          <a:p>
            <a:pPr marL="173037" indent="0">
              <a:buNone/>
            </a:pPr>
            <a:r>
              <a:rPr lang="en-US" dirty="0"/>
              <a:t>Often, a RESTful implementation is not (RESTful)</a:t>
            </a:r>
          </a:p>
          <a:p>
            <a:pPr marL="400050" indent="-227013">
              <a:buFont typeface="Arial" panose="020B0604020202020204" pitchFamily="34" charset="0"/>
              <a:buChar char="•"/>
            </a:pPr>
            <a:r>
              <a:rPr lang="en-US" dirty="0"/>
              <a:t>There’s no real way to enforce the principles</a:t>
            </a:r>
          </a:p>
          <a:p>
            <a:pPr marL="400050" indent="-227013">
              <a:buFont typeface="Arial" panose="020B0604020202020204" pitchFamily="34" charset="0"/>
              <a:buChar char="•"/>
            </a:pPr>
            <a:endParaRPr lang="en-US" dirty="0"/>
          </a:p>
        </p:txBody>
      </p:sp>
      <p:sp>
        <p:nvSpPr>
          <p:cNvPr id="7" name="TextBox 6">
            <a:extLst>
              <a:ext uri="{FF2B5EF4-FFF2-40B4-BE49-F238E27FC236}">
                <a16:creationId xmlns:a16="http://schemas.microsoft.com/office/drawing/2014/main" id="{D217AEF1-2644-4CA9-A412-DB389A76A5B9}"/>
              </a:ext>
            </a:extLst>
          </p:cNvPr>
          <p:cNvSpPr txBox="1"/>
          <p:nvPr/>
        </p:nvSpPr>
        <p:spPr>
          <a:xfrm>
            <a:off x="702843" y="5838092"/>
            <a:ext cx="10664393" cy="369332"/>
          </a:xfrm>
          <a:prstGeom prst="rect">
            <a:avLst/>
          </a:prstGeom>
          <a:noFill/>
        </p:spPr>
        <p:txBody>
          <a:bodyPr wrap="square" rtlCol="0">
            <a:spAutoFit/>
          </a:bodyPr>
          <a:lstStyle/>
          <a:p>
            <a:r>
              <a:rPr lang="en-US" dirty="0"/>
              <a:t>REST, to a large degree, owes it’s growth to adoption by Google, Facebook, Twitter … and it’s simplicity</a:t>
            </a:r>
          </a:p>
        </p:txBody>
      </p:sp>
    </p:spTree>
    <p:extLst>
      <p:ext uri="{BB962C8B-B14F-4D97-AF65-F5344CB8AC3E}">
        <p14:creationId xmlns:p14="http://schemas.microsoft.com/office/powerpoint/2010/main" val="1099119138"/>
      </p:ext>
    </p:extLst>
  </p:cSld>
  <p:clrMapOvr>
    <a:masterClrMapping/>
  </p:clrMapOvr>
</p:sld>
</file>

<file path=ppt/theme/theme1.xml><?xml version="1.0" encoding="utf-8"?>
<a:theme xmlns:a="http://schemas.openxmlformats.org/drawingml/2006/main" name="Retrospect">
  <a:themeElements>
    <a:clrScheme name="Retrospect">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emplate>Retrospect</Template>
  <TotalTime>232</TotalTime>
  <Words>1586</Words>
  <Application>Microsoft Office PowerPoint</Application>
  <PresentationFormat>Widescreen</PresentationFormat>
  <Paragraphs>153</Paragraphs>
  <Slides>12</Slides>
  <Notes>0</Notes>
  <HiddenSlides>1</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12</vt:i4>
      </vt:variant>
    </vt:vector>
  </HeadingPairs>
  <TitlesOfParts>
    <vt:vector size="23" baseType="lpstr">
      <vt:lpstr>IBMPlexMono</vt:lpstr>
      <vt:lpstr>IBMPlexMono,  Courier New</vt:lpstr>
      <vt:lpstr>Arial</vt:lpstr>
      <vt:lpstr>Calibri</vt:lpstr>
      <vt:lpstr>Calibri Light</vt:lpstr>
      <vt:lpstr>Cascadia Code</vt:lpstr>
      <vt:lpstr>Courier New</vt:lpstr>
      <vt:lpstr>Times New Roman</vt:lpstr>
      <vt:lpstr>Ubuntu</vt:lpstr>
      <vt:lpstr>Wingdings</vt:lpstr>
      <vt:lpstr>Retrospect</vt:lpstr>
      <vt:lpstr>REST APIs</vt:lpstr>
      <vt:lpstr>REST – Representational State Transfer</vt:lpstr>
      <vt:lpstr>Key Elements of REST APIs - 1</vt:lpstr>
      <vt:lpstr>PowerPoint Presentation</vt:lpstr>
      <vt:lpstr>Key Elements - 2</vt:lpstr>
      <vt:lpstr>Key Elements - 3</vt:lpstr>
      <vt:lpstr>Key Elements - 4</vt:lpstr>
      <vt:lpstr>An example</vt:lpstr>
      <vt:lpstr>Why REST?</vt:lpstr>
      <vt:lpstr>Network packets …</vt:lpstr>
      <vt:lpstr>POST http://seappserver1.rit.edu/OCRService/api/ProcessFile?ocrLib=pro</vt:lpstr>
      <vt:lpstr>POST http://seappserver1.rit.edu/OCRService/api/ProcessFile?ocrLib=pro</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REST APIs</dc:title>
  <dc:creator>Kal Rabb</dc:creator>
  <cp:lastModifiedBy>William Stumbo</cp:lastModifiedBy>
  <cp:revision>2</cp:revision>
  <dcterms:created xsi:type="dcterms:W3CDTF">2020-05-30T22:01:34Z</dcterms:created>
  <dcterms:modified xsi:type="dcterms:W3CDTF">2022-11-02T04:07:55Z</dcterms:modified>
</cp:coreProperties>
</file>